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9" r:id="rId2"/>
    <p:sldId id="257" r:id="rId3"/>
    <p:sldId id="676" r:id="rId4"/>
    <p:sldId id="707" r:id="rId5"/>
    <p:sldId id="680" r:id="rId6"/>
    <p:sldId id="703" r:id="rId7"/>
    <p:sldId id="704" r:id="rId8"/>
    <p:sldId id="700" r:id="rId9"/>
    <p:sldId id="701" r:id="rId10"/>
    <p:sldId id="479" r:id="rId11"/>
    <p:sldId id="677" r:id="rId12"/>
    <p:sldId id="708" r:id="rId13"/>
    <p:sldId id="679" r:id="rId14"/>
    <p:sldId id="702" r:id="rId15"/>
    <p:sldId id="706" r:id="rId16"/>
    <p:sldId id="681" r:id="rId17"/>
    <p:sldId id="682" r:id="rId18"/>
    <p:sldId id="683" r:id="rId19"/>
    <p:sldId id="685" r:id="rId20"/>
    <p:sldId id="684" r:id="rId21"/>
    <p:sldId id="709" r:id="rId22"/>
    <p:sldId id="686" r:id="rId23"/>
    <p:sldId id="687" r:id="rId24"/>
    <p:sldId id="688" r:id="rId25"/>
    <p:sldId id="705" r:id="rId26"/>
    <p:sldId id="710" r:id="rId27"/>
    <p:sldId id="699" r:id="rId28"/>
    <p:sldId id="498" r:id="rId29"/>
    <p:sldId id="675" r:id="rId30"/>
  </p:sldIdLst>
  <p:sldSz cx="12192000" cy="6858000"/>
  <p:notesSz cx="6807200" cy="9939338"/>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12B98517-AC79-4D6B-BC9C-FC9AFF55A0F0}">
          <p14:sldIdLst>
            <p14:sldId id="259"/>
            <p14:sldId id="257"/>
            <p14:sldId id="676"/>
            <p14:sldId id="707"/>
            <p14:sldId id="680"/>
            <p14:sldId id="703"/>
            <p14:sldId id="704"/>
            <p14:sldId id="700"/>
            <p14:sldId id="701"/>
            <p14:sldId id="479"/>
            <p14:sldId id="677"/>
            <p14:sldId id="708"/>
            <p14:sldId id="679"/>
            <p14:sldId id="702"/>
            <p14:sldId id="706"/>
            <p14:sldId id="681"/>
            <p14:sldId id="682"/>
            <p14:sldId id="683"/>
            <p14:sldId id="685"/>
            <p14:sldId id="684"/>
            <p14:sldId id="709"/>
            <p14:sldId id="686"/>
            <p14:sldId id="687"/>
            <p14:sldId id="688"/>
            <p14:sldId id="705"/>
            <p14:sldId id="710"/>
            <p14:sldId id="699"/>
            <p14:sldId id="498"/>
          </p14:sldIdLst>
        </p14:section>
        <p14:section name="appendix" id="{1B2169DE-E738-4755-B962-C94AF44C1441}">
          <p14:sldIdLst>
            <p14:sldId id="6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00"/>
    <a:srgbClr val="820000"/>
    <a:srgbClr val="F43CD1"/>
    <a:srgbClr val="44D0EC"/>
    <a:srgbClr val="F6F5F5"/>
    <a:srgbClr val="FFFEF6"/>
    <a:srgbClr val="EFDBF1"/>
    <a:srgbClr val="6C0000"/>
    <a:srgbClr val="FFCC66"/>
    <a:srgbClr val="FF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3" autoAdjust="0"/>
    <p:restoredTop sz="89918" autoAdjust="0"/>
  </p:normalViewPr>
  <p:slideViewPr>
    <p:cSldViewPr snapToGrid="0" snapToObjects="1">
      <p:cViewPr varScale="1">
        <p:scale>
          <a:sx n="103" d="100"/>
          <a:sy n="103" d="100"/>
        </p:scale>
        <p:origin x="1248" y="90"/>
      </p:cViewPr>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A657C5B5-F7CA-2740-AD8B-1F6A90FB4AB0}" type="datetimeFigureOut">
              <a:rPr kumimoji="1" lang="ko-Kore-KR" altLang="en-US" smtClean="0"/>
              <a:t>05/26/2023</a:t>
            </a:fld>
            <a:endParaRPr kumimoji="1" lang="ko-Kore-KR" altLang="en-US"/>
          </a:p>
        </p:txBody>
      </p:sp>
      <p:sp>
        <p:nvSpPr>
          <p:cNvPr id="4" name="슬라이드 이미지 개체 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898A19E7-A389-3F41-AA7F-185927180986}" type="slidenum">
              <a:rPr kumimoji="1" lang="ko-Kore-KR" altLang="en-US" smtClean="0"/>
              <a:t>‹#›</a:t>
            </a:fld>
            <a:endParaRPr kumimoji="1" lang="ko-Kore-KR" altLang="en-US"/>
          </a:p>
        </p:txBody>
      </p:sp>
    </p:spTree>
    <p:extLst>
      <p:ext uri="{BB962C8B-B14F-4D97-AF65-F5344CB8AC3E}">
        <p14:creationId xmlns:p14="http://schemas.microsoft.com/office/powerpoint/2010/main" val="18690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0">
              <a:lnSpc>
                <a:spcPct val="100000"/>
              </a:lnSpc>
              <a:spcBef>
                <a:spcPts val="0"/>
              </a:spcBef>
              <a:spcAft>
                <a:spcPts val="0"/>
              </a:spcAft>
            </a:pPr>
            <a:endParaRPr lang="en-US" altLang="ko-KR" sz="1800" kern="0" spc="0" dirty="0">
              <a:solidFill>
                <a:srgbClr val="000000"/>
              </a:solidFill>
              <a:effectLst/>
              <a:latin typeface="한컴바탕"/>
            </a:endParaRP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F4A7764-6C38-423C-AE37-CD1DD20B6FF5}"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64418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10</a:t>
            </a:fld>
            <a:endParaRPr lang="ko-KR" altLang="en-US"/>
          </a:p>
        </p:txBody>
      </p:sp>
    </p:spTree>
    <p:extLst>
      <p:ext uri="{BB962C8B-B14F-4D97-AF65-F5344CB8AC3E}">
        <p14:creationId xmlns:p14="http://schemas.microsoft.com/office/powerpoint/2010/main" val="2043380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11</a:t>
            </a:fld>
            <a:endParaRPr lang="ko-KR" altLang="en-US"/>
          </a:p>
        </p:txBody>
      </p:sp>
    </p:spTree>
    <p:extLst>
      <p:ext uri="{BB962C8B-B14F-4D97-AF65-F5344CB8AC3E}">
        <p14:creationId xmlns:p14="http://schemas.microsoft.com/office/powerpoint/2010/main" val="1606191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12</a:t>
            </a:fld>
            <a:endParaRPr lang="ko-KR" altLang="en-US"/>
          </a:p>
        </p:txBody>
      </p:sp>
    </p:spTree>
    <p:extLst>
      <p:ext uri="{BB962C8B-B14F-4D97-AF65-F5344CB8AC3E}">
        <p14:creationId xmlns:p14="http://schemas.microsoft.com/office/powerpoint/2010/main" val="1774664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13</a:t>
            </a:fld>
            <a:endParaRPr lang="ko-KR" altLang="en-US"/>
          </a:p>
        </p:txBody>
      </p:sp>
    </p:spTree>
    <p:extLst>
      <p:ext uri="{BB962C8B-B14F-4D97-AF65-F5344CB8AC3E}">
        <p14:creationId xmlns:p14="http://schemas.microsoft.com/office/powerpoint/2010/main" val="2726478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14</a:t>
            </a:fld>
            <a:endParaRPr lang="ko-KR" altLang="en-US"/>
          </a:p>
        </p:txBody>
      </p:sp>
    </p:spTree>
    <p:extLst>
      <p:ext uri="{BB962C8B-B14F-4D97-AF65-F5344CB8AC3E}">
        <p14:creationId xmlns:p14="http://schemas.microsoft.com/office/powerpoint/2010/main" val="3725670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15</a:t>
            </a:fld>
            <a:endParaRPr lang="ko-KR" altLang="en-US"/>
          </a:p>
        </p:txBody>
      </p:sp>
    </p:spTree>
    <p:extLst>
      <p:ext uri="{BB962C8B-B14F-4D97-AF65-F5344CB8AC3E}">
        <p14:creationId xmlns:p14="http://schemas.microsoft.com/office/powerpoint/2010/main" val="188612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16</a:t>
            </a:fld>
            <a:endParaRPr lang="ko-KR" altLang="en-US"/>
          </a:p>
        </p:txBody>
      </p:sp>
    </p:spTree>
    <p:extLst>
      <p:ext uri="{BB962C8B-B14F-4D97-AF65-F5344CB8AC3E}">
        <p14:creationId xmlns:p14="http://schemas.microsoft.com/office/powerpoint/2010/main" val="1568116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17</a:t>
            </a:fld>
            <a:endParaRPr lang="ko-KR" altLang="en-US"/>
          </a:p>
        </p:txBody>
      </p:sp>
    </p:spTree>
    <p:extLst>
      <p:ext uri="{BB962C8B-B14F-4D97-AF65-F5344CB8AC3E}">
        <p14:creationId xmlns:p14="http://schemas.microsoft.com/office/powerpoint/2010/main" val="2795921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18</a:t>
            </a:fld>
            <a:endParaRPr lang="ko-KR" altLang="en-US"/>
          </a:p>
        </p:txBody>
      </p:sp>
    </p:spTree>
    <p:extLst>
      <p:ext uri="{BB962C8B-B14F-4D97-AF65-F5344CB8AC3E}">
        <p14:creationId xmlns:p14="http://schemas.microsoft.com/office/powerpoint/2010/main" val="1501177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19</a:t>
            </a:fld>
            <a:endParaRPr lang="ko-KR" altLang="en-US"/>
          </a:p>
        </p:txBody>
      </p:sp>
    </p:spTree>
    <p:extLst>
      <p:ext uri="{BB962C8B-B14F-4D97-AF65-F5344CB8AC3E}">
        <p14:creationId xmlns:p14="http://schemas.microsoft.com/office/powerpoint/2010/main" val="1913893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fontAlgn="base" latinLnBrk="0">
              <a:lnSpc>
                <a:spcPct val="100000"/>
              </a:lnSpc>
              <a:spcBef>
                <a:spcPts val="0"/>
              </a:spcBef>
              <a:spcAft>
                <a:spcPts val="0"/>
              </a:spcAft>
            </a:pPr>
            <a:endParaRPr lang="en-US" altLang="ko-KR" sz="1800" kern="0" spc="0" dirty="0">
              <a:solidFill>
                <a:srgbClr val="000000"/>
              </a:solidFill>
              <a:effectLst/>
              <a:latin typeface="한컴바탕"/>
            </a:endParaRPr>
          </a:p>
        </p:txBody>
      </p:sp>
      <p:sp>
        <p:nvSpPr>
          <p:cNvPr id="4" name="슬라이드 번호 개체 틀 3"/>
          <p:cNvSpPr>
            <a:spLocks noGrp="1"/>
          </p:cNvSpPr>
          <p:nvPr>
            <p:ph type="sldNum" sz="quarter" idx="5"/>
          </p:nvPr>
        </p:nvSpPr>
        <p:spPr/>
        <p:txBody>
          <a:bodyPr/>
          <a:lstStyle/>
          <a:p>
            <a:fld id="{A911B716-F948-4536-82AA-45F12A1BAA85}" type="slidenum">
              <a:rPr lang="ko-KR" altLang="en-US" smtClean="0"/>
              <a:t>2</a:t>
            </a:fld>
            <a:endParaRPr lang="ko-KR" altLang="en-US" dirty="0"/>
          </a:p>
        </p:txBody>
      </p:sp>
    </p:spTree>
    <p:extLst>
      <p:ext uri="{BB962C8B-B14F-4D97-AF65-F5344CB8AC3E}">
        <p14:creationId xmlns:p14="http://schemas.microsoft.com/office/powerpoint/2010/main" val="3706764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20</a:t>
            </a:fld>
            <a:endParaRPr lang="ko-KR" altLang="en-US"/>
          </a:p>
        </p:txBody>
      </p:sp>
    </p:spTree>
    <p:extLst>
      <p:ext uri="{BB962C8B-B14F-4D97-AF65-F5344CB8AC3E}">
        <p14:creationId xmlns:p14="http://schemas.microsoft.com/office/powerpoint/2010/main" val="2563857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21</a:t>
            </a:fld>
            <a:endParaRPr lang="ko-KR" altLang="en-US"/>
          </a:p>
        </p:txBody>
      </p:sp>
    </p:spTree>
    <p:extLst>
      <p:ext uri="{BB962C8B-B14F-4D97-AF65-F5344CB8AC3E}">
        <p14:creationId xmlns:p14="http://schemas.microsoft.com/office/powerpoint/2010/main" val="295829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22</a:t>
            </a:fld>
            <a:endParaRPr lang="ko-KR" altLang="en-US"/>
          </a:p>
        </p:txBody>
      </p:sp>
    </p:spTree>
    <p:extLst>
      <p:ext uri="{BB962C8B-B14F-4D97-AF65-F5344CB8AC3E}">
        <p14:creationId xmlns:p14="http://schemas.microsoft.com/office/powerpoint/2010/main" val="126851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23</a:t>
            </a:fld>
            <a:endParaRPr lang="ko-KR" altLang="en-US"/>
          </a:p>
        </p:txBody>
      </p:sp>
    </p:spTree>
    <p:extLst>
      <p:ext uri="{BB962C8B-B14F-4D97-AF65-F5344CB8AC3E}">
        <p14:creationId xmlns:p14="http://schemas.microsoft.com/office/powerpoint/2010/main" val="3717603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24</a:t>
            </a:fld>
            <a:endParaRPr lang="ko-KR" altLang="en-US"/>
          </a:p>
        </p:txBody>
      </p:sp>
    </p:spTree>
    <p:extLst>
      <p:ext uri="{BB962C8B-B14F-4D97-AF65-F5344CB8AC3E}">
        <p14:creationId xmlns:p14="http://schemas.microsoft.com/office/powerpoint/2010/main" val="4182568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25</a:t>
            </a:fld>
            <a:endParaRPr lang="ko-KR" altLang="en-US"/>
          </a:p>
        </p:txBody>
      </p:sp>
    </p:spTree>
    <p:extLst>
      <p:ext uri="{BB962C8B-B14F-4D97-AF65-F5344CB8AC3E}">
        <p14:creationId xmlns:p14="http://schemas.microsoft.com/office/powerpoint/2010/main" val="2136457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26</a:t>
            </a:fld>
            <a:endParaRPr lang="ko-KR" altLang="en-US"/>
          </a:p>
        </p:txBody>
      </p:sp>
    </p:spTree>
    <p:extLst>
      <p:ext uri="{BB962C8B-B14F-4D97-AF65-F5344CB8AC3E}">
        <p14:creationId xmlns:p14="http://schemas.microsoft.com/office/powerpoint/2010/main" val="1186375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27</a:t>
            </a:fld>
            <a:endParaRPr lang="ko-KR" altLang="en-US"/>
          </a:p>
        </p:txBody>
      </p:sp>
    </p:spTree>
    <p:extLst>
      <p:ext uri="{BB962C8B-B14F-4D97-AF65-F5344CB8AC3E}">
        <p14:creationId xmlns:p14="http://schemas.microsoft.com/office/powerpoint/2010/main" val="3905238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2075" y="746125"/>
            <a:ext cx="6623050" cy="3725863"/>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BEB8A28-C5A4-4BE0-8733-E33DA9DA4424}" type="slidenum">
              <a:rPr lang="ko-KR" altLang="en-US" smtClean="0"/>
              <a:pPr/>
              <a:t>28</a:t>
            </a:fld>
            <a:endParaRPr lang="ko-KR" altLang="en-US"/>
          </a:p>
        </p:txBody>
      </p:sp>
    </p:spTree>
    <p:extLst>
      <p:ext uri="{BB962C8B-B14F-4D97-AF65-F5344CB8AC3E}">
        <p14:creationId xmlns:p14="http://schemas.microsoft.com/office/powerpoint/2010/main" val="202906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fontAlgn="base" latinLnBrk="0">
              <a:lnSpc>
                <a:spcPct val="100000"/>
              </a:lnSpc>
              <a:spcBef>
                <a:spcPts val="0"/>
              </a:spcBef>
              <a:spcAft>
                <a:spcPts val="0"/>
              </a:spcAft>
            </a:pPr>
            <a:endParaRPr lang="en-US" altLang="ko-KR" sz="1800" kern="0" spc="0" dirty="0">
              <a:solidFill>
                <a:srgbClr val="000000"/>
              </a:solidFill>
              <a:effectLst/>
              <a:latin typeface="한컴바탕"/>
            </a:endParaRPr>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29</a:t>
            </a:fld>
            <a:endParaRPr lang="ko-KR" altLang="en-US"/>
          </a:p>
        </p:txBody>
      </p:sp>
    </p:spTree>
    <p:extLst>
      <p:ext uri="{BB962C8B-B14F-4D97-AF65-F5344CB8AC3E}">
        <p14:creationId xmlns:p14="http://schemas.microsoft.com/office/powerpoint/2010/main" val="66844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3</a:t>
            </a:fld>
            <a:endParaRPr lang="ko-KR" altLang="en-US"/>
          </a:p>
        </p:txBody>
      </p:sp>
    </p:spTree>
    <p:extLst>
      <p:ext uri="{BB962C8B-B14F-4D97-AF65-F5344CB8AC3E}">
        <p14:creationId xmlns:p14="http://schemas.microsoft.com/office/powerpoint/2010/main" val="399346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4</a:t>
            </a:fld>
            <a:endParaRPr lang="ko-KR" altLang="en-US"/>
          </a:p>
        </p:txBody>
      </p:sp>
    </p:spTree>
    <p:extLst>
      <p:ext uri="{BB962C8B-B14F-4D97-AF65-F5344CB8AC3E}">
        <p14:creationId xmlns:p14="http://schemas.microsoft.com/office/powerpoint/2010/main" val="263085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5</a:t>
            </a:fld>
            <a:endParaRPr lang="ko-KR" altLang="en-US"/>
          </a:p>
        </p:txBody>
      </p:sp>
    </p:spTree>
    <p:extLst>
      <p:ext uri="{BB962C8B-B14F-4D97-AF65-F5344CB8AC3E}">
        <p14:creationId xmlns:p14="http://schemas.microsoft.com/office/powerpoint/2010/main" val="250437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6</a:t>
            </a:fld>
            <a:endParaRPr lang="ko-KR" altLang="en-US"/>
          </a:p>
        </p:txBody>
      </p:sp>
    </p:spTree>
    <p:extLst>
      <p:ext uri="{BB962C8B-B14F-4D97-AF65-F5344CB8AC3E}">
        <p14:creationId xmlns:p14="http://schemas.microsoft.com/office/powerpoint/2010/main" val="392615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7</a:t>
            </a:fld>
            <a:endParaRPr lang="ko-KR" altLang="en-US"/>
          </a:p>
        </p:txBody>
      </p:sp>
    </p:spTree>
    <p:extLst>
      <p:ext uri="{BB962C8B-B14F-4D97-AF65-F5344CB8AC3E}">
        <p14:creationId xmlns:p14="http://schemas.microsoft.com/office/powerpoint/2010/main" val="127050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8</a:t>
            </a:fld>
            <a:endParaRPr lang="ko-KR" altLang="en-US"/>
          </a:p>
        </p:txBody>
      </p:sp>
    </p:spTree>
    <p:extLst>
      <p:ext uri="{BB962C8B-B14F-4D97-AF65-F5344CB8AC3E}">
        <p14:creationId xmlns:p14="http://schemas.microsoft.com/office/powerpoint/2010/main" val="264157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fld id="{7F4A7764-6C38-423C-AE37-CD1DD20B6FF5}" type="slidenum">
              <a:rPr lang="ko-KR" altLang="en-US" smtClean="0"/>
              <a:t>9</a:t>
            </a:fld>
            <a:endParaRPr lang="ko-KR" altLang="en-US"/>
          </a:p>
        </p:txBody>
      </p:sp>
    </p:spTree>
    <p:extLst>
      <p:ext uri="{BB962C8B-B14F-4D97-AF65-F5344CB8AC3E}">
        <p14:creationId xmlns:p14="http://schemas.microsoft.com/office/powerpoint/2010/main" val="2389266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rotWithShape="1">
          <a:blip r:embed="rId2">
            <a:extLst>
              <a:ext uri="{28A0092B-C50C-407E-A947-70E740481C1C}">
                <a14:useLocalDpi xmlns:a14="http://schemas.microsoft.com/office/drawing/2010/main" val="0"/>
              </a:ext>
            </a:extLst>
          </a:blip>
          <a:srcRect l="156" t="139" b="-1"/>
          <a:stretch/>
        </p:blipFill>
        <p:spPr>
          <a:xfrm>
            <a:off x="0" y="0"/>
            <a:ext cx="12192000" cy="6857999"/>
          </a:xfrm>
          <a:prstGeom prst="rect">
            <a:avLst/>
          </a:prstGeom>
        </p:spPr>
      </p:pic>
      <p:sp>
        <p:nvSpPr>
          <p:cNvPr id="2" name="제목 1"/>
          <p:cNvSpPr>
            <a:spLocks noGrp="1"/>
          </p:cNvSpPr>
          <p:nvPr>
            <p:ph type="ctrTitle"/>
          </p:nvPr>
        </p:nvSpPr>
        <p:spPr>
          <a:xfrm>
            <a:off x="1524000" y="1122363"/>
            <a:ext cx="9144000" cy="2387600"/>
          </a:xfrm>
        </p:spPr>
        <p:txBody>
          <a:bodyPr anchor="b"/>
          <a:lstStyle>
            <a:lvl1pPr algn="ctr">
              <a:defRPr sz="6000">
                <a:latin typeface="맑은 고딕" panose="020B0503020000020004" pitchFamily="50" charset="-127"/>
                <a:ea typeface="맑은 고딕" panose="020B0503020000020004" pitchFamily="50" charset="-127"/>
              </a:defRPr>
            </a:lvl1pPr>
          </a:lstStyle>
          <a:p>
            <a:r>
              <a:rPr lang="ko-KR" altLang="en-US" dirty="0"/>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atin typeface="맑은 고딕" panose="020B0503020000020004" pitchFamily="50" charset="-127"/>
                <a:ea typeface="맑은 고딕" panose="020B0503020000020004"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4" name="날짜 개체 틀 3"/>
          <p:cNvSpPr>
            <a:spLocks noGrp="1"/>
          </p:cNvSpPr>
          <p:nvPr>
            <p:ph type="dt" sz="half" idx="10"/>
          </p:nvPr>
        </p:nvSpPr>
        <p:spPr/>
        <p:txBody>
          <a:bodyPr/>
          <a:lstStyle/>
          <a:p>
            <a:fld id="{F30DAE95-EDFA-4173-8FC1-C1435B12E1D4}" type="datetime1">
              <a:rPr lang="ko-KR" altLang="en-US" smtClean="0"/>
              <a:t>2023-05-26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2157006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B6CC5EE-1ABF-4EAC-8256-08546DD6ACB9}" type="datetime1">
              <a:rPr lang="ko-KR" altLang="en-US" smtClean="0"/>
              <a:t>2023-05-26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367033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DD90B74-5E63-4E57-B599-4EA7D1597763}" type="datetime1">
              <a:rPr lang="ko-KR" altLang="en-US" smtClean="0"/>
              <a:t>2023-05-26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2370093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a:spLocks noGrp="1"/>
          </p:cNvSpPr>
          <p:nvPr>
            <p:ph type="body" idx="1"/>
          </p:nvPr>
        </p:nvSpPr>
        <p:spPr>
          <a:xfrm>
            <a:off x="511639" y="5102691"/>
            <a:ext cx="10792279" cy="996043"/>
          </a:xfrm>
        </p:spPr>
        <p:txBody>
          <a:bodyPr>
            <a:normAutofit/>
          </a:bodyPr>
          <a:lstStyle>
            <a:lvl1pPr marL="0" indent="0">
              <a:buNone/>
              <a:defRPr sz="2800" b="1">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ko-KR" altLang="en-US" dirty="0"/>
              <a:t>마스터 텍스트 스타일을 편집합니다</a:t>
            </a:r>
          </a:p>
        </p:txBody>
      </p:sp>
    </p:spTree>
    <p:extLst>
      <p:ext uri="{BB962C8B-B14F-4D97-AF65-F5344CB8AC3E}">
        <p14:creationId xmlns:p14="http://schemas.microsoft.com/office/powerpoint/2010/main" val="217795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grpSp>
        <p:nvGrpSpPr>
          <p:cNvPr id="7" name="그룹 6"/>
          <p:cNvGrpSpPr/>
          <p:nvPr userDrawn="1"/>
        </p:nvGrpSpPr>
        <p:grpSpPr>
          <a:xfrm>
            <a:off x="0" y="0"/>
            <a:ext cx="12192000" cy="6858000"/>
            <a:chOff x="0" y="0"/>
            <a:chExt cx="12192000" cy="6858000"/>
          </a:xfrm>
        </p:grpSpPr>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74583"/>
            <a:stretch/>
          </p:blipFill>
          <p:spPr>
            <a:xfrm>
              <a:off x="0" y="0"/>
              <a:ext cx="2324100" cy="6858000"/>
            </a:xfrm>
            <a:prstGeom prst="rect">
              <a:avLst/>
            </a:prstGeom>
          </p:spPr>
        </p:pic>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l="7030" r="74584"/>
            <a:stretch/>
          </p:blipFill>
          <p:spPr>
            <a:xfrm>
              <a:off x="2066926" y="0"/>
              <a:ext cx="1681162" cy="6858000"/>
            </a:xfrm>
            <a:prstGeom prst="rect">
              <a:avLst/>
            </a:prstGeom>
          </p:spPr>
        </p:pic>
      </p:grpSp>
      <p:sp>
        <p:nvSpPr>
          <p:cNvPr id="2" name="제목 1"/>
          <p:cNvSpPr>
            <a:spLocks noGrp="1"/>
          </p:cNvSpPr>
          <p:nvPr>
            <p:ph type="title"/>
          </p:nvPr>
        </p:nvSpPr>
        <p:spPr>
          <a:xfrm>
            <a:off x="179283" y="109304"/>
            <a:ext cx="11833435" cy="718018"/>
          </a:xfrm>
          <a:ln>
            <a:noFill/>
          </a:ln>
        </p:spPr>
        <p:txBody>
          <a:bodyPr vert="horz" lIns="91440" tIns="45720" rIns="91440" bIns="45720" rtlCol="0" anchor="ctr">
            <a:normAutofit/>
          </a:bodyPr>
          <a:lstStyle>
            <a:lvl1pPr marL="0" algn="l" defTabSz="914400" rtl="0" eaLnBrk="1" latinLnBrk="1" hangingPunct="1">
              <a:lnSpc>
                <a:spcPct val="90000"/>
              </a:lnSpc>
              <a:spcBef>
                <a:spcPct val="0"/>
              </a:spcBef>
              <a:buNone/>
              <a:defRPr lang="ko-KR" altLang="en-US" sz="4400" kern="1200" dirty="0">
                <a:solidFill>
                  <a:schemeClr val="tx1"/>
                </a:solidFill>
                <a:latin typeface="맑은 고딕" panose="020B0503020000020004" pitchFamily="50" charset="-127"/>
                <a:ea typeface="맑은 고딕" panose="020B0503020000020004" pitchFamily="50" charset="-127"/>
                <a:cs typeface="Times New Roman" panose="02020603050405020304" pitchFamily="18" charset="0"/>
              </a:defRPr>
            </a:lvl1pPr>
          </a:lstStyle>
          <a:p>
            <a:pPr marL="0" lvl="0"/>
            <a:r>
              <a:rPr lang="ko-KR" altLang="en-US" dirty="0"/>
              <a:t>마스터 제목 스타일 편집</a:t>
            </a:r>
          </a:p>
        </p:txBody>
      </p:sp>
      <p:sp>
        <p:nvSpPr>
          <p:cNvPr id="3" name="내용 개체 틀 2"/>
          <p:cNvSpPr>
            <a:spLocks noGrp="1"/>
          </p:cNvSpPr>
          <p:nvPr>
            <p:ph idx="1"/>
          </p:nvPr>
        </p:nvSpPr>
        <p:spPr>
          <a:xfrm>
            <a:off x="179283" y="949450"/>
            <a:ext cx="11833435" cy="5406899"/>
          </a:xfrm>
        </p:spPr>
        <p:txBody>
          <a:bodyPr>
            <a:normAutofit/>
          </a:bodyPr>
          <a:lstStyle>
            <a:lvl1pPr marL="180000" indent="-180000">
              <a:buFont typeface="Wingdings" panose="05000000000000000000" pitchFamily="2" charset="2"/>
              <a:buChar char="§"/>
              <a:defRPr sz="2000">
                <a:latin typeface="맑은 고딕" panose="020B0503020000020004" pitchFamily="50" charset="-127"/>
                <a:ea typeface="맑은 고딕" panose="020B0503020000020004" pitchFamily="50" charset="-127"/>
                <a:cs typeface="Times New Roman" panose="02020603050405020304" pitchFamily="18" charset="0"/>
              </a:defRPr>
            </a:lvl1pPr>
            <a:lvl2pPr marL="360000" indent="-180000">
              <a:defRPr sz="1800">
                <a:latin typeface="맑은 고딕" panose="020B0503020000020004" pitchFamily="50" charset="-127"/>
                <a:ea typeface="맑은 고딕" panose="020B0503020000020004" pitchFamily="50" charset="-127"/>
                <a:cs typeface="Times New Roman" panose="02020603050405020304" pitchFamily="18" charset="0"/>
              </a:defRPr>
            </a:lvl2pPr>
            <a:lvl3pPr marL="540000" indent="-180000">
              <a:buFont typeface="Times New Roman" panose="02020603050405020304" pitchFamily="18" charset="0"/>
              <a:buChar char="−"/>
              <a:defRPr sz="1600">
                <a:latin typeface="맑은 고딕" panose="020B0503020000020004" pitchFamily="50" charset="-127"/>
                <a:ea typeface="맑은 고딕" panose="020B0503020000020004" pitchFamily="50" charset="-127"/>
                <a:cs typeface="Times New Roman" panose="02020603050405020304" pitchFamily="18" charset="0"/>
              </a:defRPr>
            </a:lvl3pPr>
            <a:lvl4pPr>
              <a:defRPr sz="1400">
                <a:latin typeface="맑은 고딕" panose="020B0503020000020004" pitchFamily="50" charset="-127"/>
                <a:ea typeface="맑은 고딕" panose="020B0503020000020004" pitchFamily="50" charset="-127"/>
                <a:cs typeface="Times New Roman" panose="02020603050405020304" pitchFamily="18" charset="0"/>
              </a:defRPr>
            </a:lvl4pPr>
            <a:lvl5pPr>
              <a:defRPr sz="1400">
                <a:latin typeface="맑은 고딕" panose="020B0503020000020004" pitchFamily="50" charset="-127"/>
                <a:ea typeface="맑은 고딕" panose="020B0503020000020004" pitchFamily="50" charset="-127"/>
                <a:cs typeface="Times New Roman" panose="02020603050405020304" pitchFamily="18"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952500" y="7502978"/>
            <a:ext cx="2743200" cy="365125"/>
          </a:xfrm>
        </p:spPr>
        <p:txBody>
          <a:bodyPr/>
          <a:lstStyle/>
          <a:p>
            <a:fld id="{CCC03830-4194-45CE-B285-DB35511FEB24}" type="datetime1">
              <a:rPr lang="ko-KR" altLang="en-US" smtClean="0"/>
              <a:t>2023-05-26</a:t>
            </a:fld>
            <a:endParaRPr lang="ko-KR" altLang="en-US"/>
          </a:p>
        </p:txBody>
      </p:sp>
      <p:sp>
        <p:nvSpPr>
          <p:cNvPr id="5" name="바닥글 개체 틀 4"/>
          <p:cNvSpPr>
            <a:spLocks noGrp="1"/>
          </p:cNvSpPr>
          <p:nvPr>
            <p:ph type="ftr" sz="quarter" idx="11"/>
          </p:nvPr>
        </p:nvSpPr>
        <p:spPr>
          <a:xfrm>
            <a:off x="4152900" y="7502978"/>
            <a:ext cx="4114800" cy="365125"/>
          </a:xfrm>
        </p:spPr>
        <p:txBody>
          <a:bodyPr/>
          <a:lstStyle/>
          <a:p>
            <a:endParaRPr lang="ko-KR" altLang="en-US"/>
          </a:p>
        </p:txBody>
      </p:sp>
      <p:sp>
        <p:nvSpPr>
          <p:cNvPr id="6" name="슬라이드 번호 개체 틀 5"/>
          <p:cNvSpPr>
            <a:spLocks noGrp="1"/>
          </p:cNvSpPr>
          <p:nvPr>
            <p:ph type="sldNum" sz="quarter" idx="12"/>
          </p:nvPr>
        </p:nvSpPr>
        <p:spPr>
          <a:xfrm>
            <a:off x="0" y="6556375"/>
            <a:ext cx="2743200" cy="301625"/>
          </a:xfrm>
        </p:spPr>
        <p:txBody>
          <a:bodyPr/>
          <a:lstStyle>
            <a:lvl1pPr>
              <a:defRPr>
                <a:latin typeface="Times New Roman" panose="02020603050405020304" pitchFamily="18" charset="0"/>
                <a:cs typeface="Times New Roman" panose="02020603050405020304" pitchFamily="18" charset="0"/>
              </a:defRPr>
            </a:lvl1pPr>
          </a:lstStyle>
          <a:p>
            <a:pPr algn="l"/>
            <a:r>
              <a:rPr lang="en-US" altLang="ko-KR" i="1"/>
              <a:t>March 14</a:t>
            </a:r>
            <a:r>
              <a:rPr lang="en-US" altLang="ko-KR" i="1" baseline="30000"/>
              <a:t>th</a:t>
            </a:r>
            <a:r>
              <a:rPr lang="en-US" altLang="ko-KR" i="1"/>
              <a:t>, 2019</a:t>
            </a:r>
            <a:r>
              <a:rPr lang="en-US" altLang="ko-KR"/>
              <a:t>    |    </a:t>
            </a:r>
            <a:fld id="{14A20385-A2F7-4E83-91CB-CBD8CF8A7936}" type="slidenum">
              <a:rPr lang="ko-KR" altLang="en-US" smtClean="0"/>
              <a:pPr algn="l"/>
              <a:t>‹#›</a:t>
            </a:fld>
            <a:r>
              <a:rPr lang="en-US" altLang="ko-KR"/>
              <a:t>/21</a:t>
            </a:r>
            <a:endParaRPr lang="ko-KR" altLang="en-US" dirty="0"/>
          </a:p>
        </p:txBody>
      </p:sp>
    </p:spTree>
    <p:extLst>
      <p:ext uri="{BB962C8B-B14F-4D97-AF65-F5344CB8AC3E}">
        <p14:creationId xmlns:p14="http://schemas.microsoft.com/office/powerpoint/2010/main" val="3171701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1A86B12D-6FE5-4C45-9698-D5E9FB3CB93C}" type="datetime1">
              <a:rPr lang="ko-KR" altLang="en-US" smtClean="0"/>
              <a:t>2023-05-26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201338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747C35BE-1537-492B-BF48-8D6F5A9831D2}" type="datetime1">
              <a:rPr lang="ko-KR" altLang="en-US" smtClean="0"/>
              <a:t>2023-05-26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3710170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7FAA371B-5E2A-40B3-89DD-4752C5AAF8D9}" type="datetime1">
              <a:rPr lang="ko-KR" altLang="en-US" smtClean="0"/>
              <a:t>2023-05-26</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699563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1665AF81-877A-4BE3-997D-BDF22229AC01}" type="datetime1">
              <a:rPr lang="ko-KR" altLang="en-US" smtClean="0"/>
              <a:t>2023-05-26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1012942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C2C9453-AB44-4BE4-9895-45790C14A1EB}" type="datetime1">
              <a:rPr lang="ko-KR" altLang="en-US" smtClean="0"/>
              <a:t>2023-05-26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197771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A707C4D7-6452-4915-AA0E-FCAAB46B2F11}" type="datetime1">
              <a:rPr lang="ko-KR" altLang="en-US" smtClean="0"/>
              <a:t>2023-05-26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395683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EDB0216-8FE0-499F-A8DB-EB9FC6E52C18}" type="datetime1">
              <a:rPr lang="ko-KR" altLang="en-US" smtClean="0"/>
              <a:t>2023-05-26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2862528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91166-9451-4286-B5DE-87C98D73CC78}" type="datetime1">
              <a:rPr lang="ko-KR" altLang="en-US" smtClean="0"/>
              <a:t>2023-05-26</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20385-A2F7-4E83-91CB-CBD8CF8A7936}" type="slidenum">
              <a:rPr lang="ko-KR" altLang="en-US" smtClean="0"/>
              <a:t>‹#›</a:t>
            </a:fld>
            <a:endParaRPr lang="ko-KR" altLang="en-US"/>
          </a:p>
        </p:txBody>
      </p:sp>
    </p:spTree>
    <p:extLst>
      <p:ext uri="{BB962C8B-B14F-4D97-AF65-F5344CB8AC3E}">
        <p14:creationId xmlns:p14="http://schemas.microsoft.com/office/powerpoint/2010/main" val="3420284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www.cs.toronto.edu/~kriz/cifar.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www.sciencedirect.com/science/article/pii/S2405959519303455#fig2"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1580712"/>
            <a:ext cx="12192000" cy="1813031"/>
          </a:xfrm>
        </p:spPr>
        <p:txBody>
          <a:bodyPr anchor="ctr">
            <a:noAutofit/>
          </a:bodyPr>
          <a:lstStyle/>
          <a:p>
            <a:r>
              <a:rPr lang="ko-KR" altLang="en-US" sz="2800" b="1" dirty="0">
                <a:latin typeface="굴림" panose="020B0600000101010101" pitchFamily="50" charset="-127"/>
                <a:ea typeface="굴림" panose="020B0600000101010101" pitchFamily="50" charset="-127"/>
                <a:cs typeface="Arial" panose="020B0604020202020204" pitchFamily="34" charset="0"/>
              </a:rPr>
              <a:t>제 </a:t>
            </a:r>
            <a:r>
              <a:rPr lang="en-US" altLang="ko-KR" sz="2800" b="1" dirty="0">
                <a:latin typeface="굴림" panose="020B0600000101010101" pitchFamily="50" charset="-127"/>
                <a:ea typeface="굴림" panose="020B0600000101010101" pitchFamily="50" charset="-127"/>
                <a:cs typeface="Arial" panose="020B0604020202020204" pitchFamily="34" charset="0"/>
              </a:rPr>
              <a:t>8</a:t>
            </a:r>
            <a:r>
              <a:rPr lang="ko-KR" altLang="en-US" sz="2800" b="1" dirty="0">
                <a:latin typeface="굴림" panose="020B0600000101010101" pitchFamily="50" charset="-127"/>
                <a:ea typeface="굴림" panose="020B0600000101010101" pitchFamily="50" charset="-127"/>
                <a:cs typeface="Arial" panose="020B0604020202020204" pitchFamily="34" charset="0"/>
              </a:rPr>
              <a:t>회 인공지능 및 </a:t>
            </a:r>
            <a:r>
              <a:rPr lang="ko-KR" altLang="en-US" sz="2800" b="1" dirty="0" err="1">
                <a:latin typeface="굴림" panose="020B0600000101010101" pitchFamily="50" charset="-127"/>
                <a:ea typeface="굴림" panose="020B0600000101010101" pitchFamily="50" charset="-127"/>
                <a:cs typeface="Arial" panose="020B0604020202020204" pitchFamily="34" charset="0"/>
              </a:rPr>
              <a:t>로보틱스</a:t>
            </a:r>
            <a:r>
              <a:rPr lang="ko-KR" altLang="en-US" sz="2800" b="1" dirty="0">
                <a:latin typeface="굴림" panose="020B0600000101010101" pitchFamily="50" charset="-127"/>
                <a:ea typeface="굴림" panose="020B0600000101010101" pitchFamily="50" charset="-127"/>
                <a:cs typeface="Arial" panose="020B0604020202020204" pitchFamily="34" charset="0"/>
              </a:rPr>
              <a:t> 여름학교</a:t>
            </a:r>
            <a:r>
              <a:rPr lang="en-US" altLang="ko-KR" sz="2800" b="1" dirty="0">
                <a:latin typeface="굴림" panose="020B0600000101010101" pitchFamily="50" charset="-127"/>
                <a:ea typeface="굴림" panose="020B0600000101010101" pitchFamily="50" charset="-127"/>
                <a:cs typeface="Arial" panose="020B0604020202020204" pitchFamily="34" charset="0"/>
              </a:rPr>
              <a:t/>
            </a:r>
            <a:br>
              <a:rPr lang="en-US" altLang="ko-KR" sz="2800" b="1" dirty="0">
                <a:latin typeface="굴림" panose="020B0600000101010101" pitchFamily="50" charset="-127"/>
                <a:ea typeface="굴림" panose="020B0600000101010101" pitchFamily="50" charset="-127"/>
                <a:cs typeface="Arial" panose="020B0604020202020204" pitchFamily="34" charset="0"/>
              </a:rPr>
            </a:br>
            <a:r>
              <a:rPr lang="en-US" altLang="ko-KR" sz="2800" b="1" dirty="0">
                <a:solidFill>
                  <a:prstClr val="black"/>
                </a:solidFill>
                <a:latin typeface="굴림" panose="020B0600000101010101" pitchFamily="50" charset="-127"/>
                <a:ea typeface="굴림" panose="020B0600000101010101" pitchFamily="50" charset="-127"/>
                <a:cs typeface="Times New Roman" panose="02020603050405020304" pitchFamily="18" charset="0"/>
              </a:rPr>
              <a:t>AI &amp; Robotics Summer School 2023</a:t>
            </a:r>
            <a:br>
              <a:rPr lang="en-US" altLang="ko-KR" sz="2800" b="1" dirty="0">
                <a:solidFill>
                  <a:prstClr val="black"/>
                </a:solidFill>
                <a:latin typeface="굴림" panose="020B0600000101010101" pitchFamily="50" charset="-127"/>
                <a:ea typeface="굴림" panose="020B0600000101010101" pitchFamily="50" charset="-127"/>
                <a:cs typeface="Times New Roman" panose="02020603050405020304" pitchFamily="18" charset="0"/>
              </a:rPr>
            </a:br>
            <a:r>
              <a:rPr lang="ko-KR" altLang="en-US" sz="2800" b="1" dirty="0" err="1">
                <a:solidFill>
                  <a:prstClr val="black"/>
                </a:solidFill>
                <a:latin typeface="굴림" panose="020B0600000101010101" pitchFamily="50" charset="-127"/>
                <a:ea typeface="굴림" panose="020B0600000101010101" pitchFamily="50" charset="-127"/>
                <a:cs typeface="Times New Roman" panose="02020603050405020304" pitchFamily="18" charset="0"/>
              </a:rPr>
              <a:t>딥러닝</a:t>
            </a:r>
            <a:r>
              <a:rPr lang="ko-KR" altLang="en-US" sz="2800" b="1" dirty="0">
                <a:solidFill>
                  <a:prstClr val="black"/>
                </a:solidFill>
                <a:latin typeface="굴림" panose="020B0600000101010101" pitchFamily="50" charset="-127"/>
                <a:ea typeface="굴림" panose="020B0600000101010101" pitchFamily="50" charset="-127"/>
                <a:cs typeface="Times New Roman" panose="02020603050405020304" pitchFamily="18" charset="0"/>
              </a:rPr>
              <a:t> 실습 </a:t>
            </a:r>
            <a:r>
              <a:rPr lang="en-US" altLang="ko-KR" sz="2800" b="1" dirty="0">
                <a:solidFill>
                  <a:prstClr val="black"/>
                </a:solidFill>
                <a:latin typeface="굴림" panose="020B0600000101010101" pitchFamily="50" charset="-127"/>
                <a:ea typeface="굴림" panose="020B0600000101010101" pitchFamily="50" charset="-127"/>
                <a:cs typeface="Times New Roman" panose="02020603050405020304" pitchFamily="18" charset="0"/>
              </a:rPr>
              <a:t>1 - Classification</a:t>
            </a:r>
            <a:endParaRPr lang="ko-KR" altLang="en-US" sz="2800" b="1" dirty="0">
              <a:solidFill>
                <a:prstClr val="black"/>
              </a:solidFill>
              <a:latin typeface="굴림" panose="020B0600000101010101" pitchFamily="50" charset="-127"/>
              <a:ea typeface="굴림" panose="020B0600000101010101" pitchFamily="50" charset="-127"/>
              <a:cs typeface="Times New Roman" panose="02020603050405020304" pitchFamily="18" charset="0"/>
            </a:endParaRPr>
          </a:p>
        </p:txBody>
      </p:sp>
      <p:sp>
        <p:nvSpPr>
          <p:cNvPr id="9" name="슬라이드 번호 개체 틀 8"/>
          <p:cNvSpPr>
            <a:spLocks noGrp="1"/>
          </p:cNvSpPr>
          <p:nvPr>
            <p:ph type="sldNum" sz="quarter" idx="12"/>
          </p:nvPr>
        </p:nvSpPr>
        <p:spPr>
          <a:xfrm>
            <a:off x="8610600" y="6714154"/>
            <a:ext cx="2743200" cy="365125"/>
          </a:xfrm>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4A20385-A2F7-4E83-91CB-CBD8CF8A7936}" type="slidenum">
              <a:rPr kumimoji="0" lang="ko-KR" altLang="en-US" sz="1200" b="0" i="0" u="none" strike="noStrike" kern="1200" cap="none" spc="0" normalizeH="0" baseline="0" noProof="0" smtClean="0">
                <a:ln>
                  <a:noFill/>
                </a:ln>
                <a:solidFill>
                  <a:prstClr val="black">
                    <a:tint val="75000"/>
                  </a:prstClr>
                </a:solidFill>
                <a:effectLst/>
                <a:uLnTx/>
                <a:uFillTx/>
                <a:latin typeface="Times New Roman"/>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dirty="0">
              <a:ln>
                <a:noFill/>
              </a:ln>
              <a:solidFill>
                <a:prstClr val="black">
                  <a:tint val="75000"/>
                </a:prstClr>
              </a:solidFill>
              <a:effectLst/>
              <a:uLnTx/>
              <a:uFillTx/>
              <a:latin typeface="Times New Roman"/>
              <a:cs typeface="+mn-cs"/>
            </a:endParaRPr>
          </a:p>
        </p:txBody>
      </p:sp>
      <p:sp>
        <p:nvSpPr>
          <p:cNvPr id="6" name="직사각형 5"/>
          <p:cNvSpPr/>
          <p:nvPr/>
        </p:nvSpPr>
        <p:spPr>
          <a:xfrm>
            <a:off x="1524000" y="3414558"/>
            <a:ext cx="9144000" cy="1302921"/>
          </a:xfrm>
          <a:prstGeom prst="rect">
            <a:avLst/>
          </a:prstGeom>
        </p:spPr>
        <p:txBody>
          <a:bodyPr wrap="square">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2000" b="1"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AILAB</a:t>
            </a:r>
            <a:endParaRPr kumimoji="0" lang="en-US" altLang="ko-KR" sz="1400" b="1" i="0" strike="noStrike" kern="1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a:p>
            <a:pPr marL="0" marR="0" lvl="0" indent="0" algn="ctr" defTabSz="914400" rtl="0" eaLnBrk="1" fontAlgn="auto" latinLnBrk="1" hangingPunct="1">
              <a:lnSpc>
                <a:spcPct val="150000"/>
              </a:lnSpc>
              <a:spcBef>
                <a:spcPts val="0"/>
              </a:spcBef>
              <a:spcAft>
                <a:spcPts val="800"/>
              </a:spcAft>
              <a:buClrTx/>
              <a:buSzTx/>
              <a:buFontTx/>
              <a:buNone/>
              <a:tabLst/>
              <a:defRPr/>
            </a:pPr>
            <a:endParaRPr kumimoji="0" lang="en-US" altLang="ko-KR"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1" hangingPunct="1">
              <a:lnSpc>
                <a:spcPct val="150000"/>
              </a:lnSpc>
              <a:spcBef>
                <a:spcPts val="0"/>
              </a:spcBef>
              <a:spcAft>
                <a:spcPts val="800"/>
              </a:spcAft>
              <a:buClrTx/>
              <a:buSzTx/>
              <a:buFontTx/>
              <a:buNone/>
              <a:tabLst/>
              <a:defRPr/>
            </a:pPr>
            <a:endParaRPr kumimoji="0" lang="en-US" altLang="ko-KR"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 name="직사각형 4">
            <a:extLst>
              <a:ext uri="{FF2B5EF4-FFF2-40B4-BE49-F238E27FC236}">
                <a16:creationId xmlns:a16="http://schemas.microsoft.com/office/drawing/2014/main" id="{2F86F631-10AF-4231-95D9-0D612CE96F39}"/>
              </a:ext>
            </a:extLst>
          </p:cNvPr>
          <p:cNvSpPr/>
          <p:nvPr/>
        </p:nvSpPr>
        <p:spPr>
          <a:xfrm>
            <a:off x="3286098" y="4202963"/>
            <a:ext cx="5619804" cy="584775"/>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School of Integrated Technology (SIT)</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Gwangju</a:t>
            </a:r>
            <a:r>
              <a:rPr kumimoji="0" lang="en-US" altLang="ko-KR"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Institute of Science and Technology (GIST)</a:t>
            </a:r>
          </a:p>
        </p:txBody>
      </p:sp>
    </p:spTree>
    <p:extLst>
      <p:ext uri="{BB962C8B-B14F-4D97-AF65-F5344CB8AC3E}">
        <p14:creationId xmlns:p14="http://schemas.microsoft.com/office/powerpoint/2010/main" val="57557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913608"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smtClean="0">
                <a:latin typeface="Times New Roman" panose="02020603050405020304" pitchFamily="18" charset="0"/>
              </a:rPr>
              <a:t>Data </a:t>
            </a:r>
            <a:r>
              <a:rPr lang="en-US" altLang="ko-KR" b="1" dirty="0">
                <a:latin typeface="Times New Roman" panose="02020603050405020304" pitchFamily="18" charset="0"/>
              </a:rPr>
              <a:t>Preparation</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There are many open benchmark datasets for classification like ImageNet, CIFAR-100, MNIST, etc.</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But in this time we will use </a:t>
            </a:r>
            <a:r>
              <a:rPr lang="en-US" altLang="ko-KR" sz="1400" b="1" dirty="0">
                <a:latin typeface="Times New Roman" panose="02020603050405020304" pitchFamily="18" charset="0"/>
              </a:rPr>
              <a:t>CIFAR-10</a:t>
            </a:r>
            <a:r>
              <a:rPr lang="en-US" altLang="ko-KR" sz="1400" dirty="0">
                <a:latin typeface="Times New Roman" panose="02020603050405020304" pitchFamily="18" charset="0"/>
              </a:rPr>
              <a:t> which is popular image classification dataset that included 10 different categories of images. Each class is as shown in the figure on the right.</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CIFAR-10 consists of 60000 images with 6000 images per class. Of the 60000 images, 50000 are used for training and 10000 are used for evaluation. The size of the image is 32x32.</a:t>
            </a:r>
          </a:p>
          <a:p>
            <a:pPr lvl="1">
              <a:lnSpc>
                <a:spcPct val="100000"/>
              </a:lnSpc>
              <a:spcBef>
                <a:spcPts val="1200"/>
              </a:spcBef>
              <a:buFont typeface="Wingdings" panose="05000000000000000000" pitchFamily="2" charset="2"/>
              <a:buChar char="§"/>
            </a:pPr>
            <a:endParaRPr lang="en-US" altLang="ko-KR" dirty="0">
              <a:latin typeface="Times New Roman" panose="02020603050405020304" pitchFamily="18" charset="0"/>
            </a:endParaRP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smtClean="0">
                <a:latin typeface="Times New Roman" panose="02020603050405020304" pitchFamily="18" charset="0"/>
              </a:rPr>
              <a:t>Loader</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10</a:t>
            </a:fld>
            <a:r>
              <a:rPr lang="en-US" altLang="ko-KR" dirty="0"/>
              <a:t>/37</a:t>
            </a:r>
            <a:endParaRPr lang="ko-KR" altLang="en-US" dirty="0"/>
          </a:p>
        </p:txBody>
      </p:sp>
      <p:pic>
        <p:nvPicPr>
          <p:cNvPr id="1036" name="Picture 12" descr="Recognizing CIFAR-10 images with deep learning | Deep Learning with  TensorFlow 2 and Keras - Second Edition"/>
          <p:cNvPicPr>
            <a:picLocks noChangeAspect="1" noChangeArrowheads="1"/>
          </p:cNvPicPr>
          <p:nvPr/>
        </p:nvPicPr>
        <p:blipFill rotWithShape="1">
          <a:blip r:embed="rId3">
            <a:extLst>
              <a:ext uri="{28A0092B-C50C-407E-A947-70E740481C1C}">
                <a14:useLocalDpi xmlns:a14="http://schemas.microsoft.com/office/drawing/2010/main" val="0"/>
              </a:ext>
            </a:extLst>
          </a:blip>
          <a:srcRect l="15356" t="809" r="15182" b="1012"/>
          <a:stretch/>
        </p:blipFill>
        <p:spPr bwMode="auto">
          <a:xfrm>
            <a:off x="6796793" y="1442812"/>
            <a:ext cx="4661198" cy="356163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530875" y="5312356"/>
            <a:ext cx="1198257" cy="369332"/>
          </a:xfrm>
          <a:prstGeom prst="rect">
            <a:avLst/>
          </a:prstGeom>
          <a:noFill/>
        </p:spPr>
        <p:txBody>
          <a:bodyPr wrap="square" rtlCol="0">
            <a:spAutoFit/>
          </a:bodyPr>
          <a:lstStyle/>
          <a:p>
            <a:pPr algn="ctr"/>
            <a:r>
              <a:rPr lang="en-US" altLang="ko-KR" dirty="0"/>
              <a:t>CIFAR-10</a:t>
            </a:r>
            <a:endParaRPr lang="ko-KR" altLang="en-US" dirty="0"/>
          </a:p>
        </p:txBody>
      </p:sp>
    </p:spTree>
    <p:extLst>
      <p:ext uri="{BB962C8B-B14F-4D97-AF65-F5344CB8AC3E}">
        <p14:creationId xmlns:p14="http://schemas.microsoft.com/office/powerpoint/2010/main" val="45116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6089985" y="4657696"/>
            <a:ext cx="5913402" cy="556556"/>
          </a:xfrm>
          <a:prstGeom prst="rect">
            <a:avLst/>
          </a:prstGeom>
        </p:spPr>
      </p:pic>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smtClean="0">
                <a:latin typeface="Times New Roman" panose="02020603050405020304" pitchFamily="18" charset="0"/>
              </a:rPr>
              <a:t>Dataset</a:t>
            </a:r>
            <a:endParaRPr lang="en-US" altLang="ko-KR" b="1" dirty="0">
              <a:latin typeface="Times New Roman" panose="02020603050405020304" pitchFamily="18" charset="0"/>
            </a:endParaRPr>
          </a:p>
          <a:p>
            <a:pPr lvl="1">
              <a:lnSpc>
                <a:spcPct val="100000"/>
              </a:lnSpc>
              <a:spcBef>
                <a:spcPts val="1200"/>
              </a:spcBef>
              <a:buFont typeface="Wingdings" panose="05000000000000000000" pitchFamily="2" charset="2"/>
              <a:buChar char="§"/>
            </a:pPr>
            <a:r>
              <a:rPr lang="en-US" altLang="ko-KR" sz="1400" dirty="0" err="1" smtClean="0">
                <a:latin typeface="Times New Roman" panose="02020603050405020304" pitchFamily="18" charset="0"/>
              </a:rPr>
              <a:t>torchvision</a:t>
            </a:r>
            <a:r>
              <a:rPr lang="en-US" altLang="ko-KR" sz="1400" dirty="0" smtClean="0">
                <a:latin typeface="Times New Roman" panose="02020603050405020304" pitchFamily="18" charset="0"/>
              </a:rPr>
              <a:t> provides </a:t>
            </a:r>
            <a:r>
              <a:rPr lang="en-US" altLang="ko-KR" sz="1400" dirty="0">
                <a:latin typeface="Times New Roman" panose="02020603050405020304" pitchFamily="18" charset="0"/>
              </a:rPr>
              <a:t>several datasets including CIFAR-10 in the datasets module.</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In the datasets.CIFAR10 there are parameters that ‘root’, ‘train’, ‘transform’, ‘</a:t>
            </a:r>
            <a:r>
              <a:rPr lang="en-US" altLang="ko-KR" sz="1400" dirty="0" err="1">
                <a:latin typeface="Times New Roman" panose="02020603050405020304" pitchFamily="18" charset="0"/>
              </a:rPr>
              <a:t>target_transform</a:t>
            </a:r>
            <a:r>
              <a:rPr lang="en-US" altLang="ko-KR" sz="1400" dirty="0">
                <a:latin typeface="Times New Roman" panose="02020603050405020304" pitchFamily="18" charset="0"/>
              </a:rPr>
              <a:t>’, and ‘download’. </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‘root’ is the string variable that path of image data.</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‘train’ is </a:t>
            </a:r>
            <a:r>
              <a:rPr lang="en-US" altLang="ko-KR" sz="1400" dirty="0" err="1">
                <a:latin typeface="Times New Roman" panose="02020603050405020304" pitchFamily="18" charset="0"/>
              </a:rPr>
              <a:t>boolean</a:t>
            </a:r>
            <a:r>
              <a:rPr lang="en-US" altLang="ko-KR" sz="1400" dirty="0">
                <a:latin typeface="Times New Roman" panose="02020603050405020304" pitchFamily="18" charset="0"/>
              </a:rPr>
              <a:t> variable. True, if data is for ‘training’ and False, if data is for ‘evaluation’.</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‘download’ is </a:t>
            </a:r>
            <a:r>
              <a:rPr lang="en-US" altLang="ko-KR" sz="1400" dirty="0" err="1">
                <a:latin typeface="Times New Roman" panose="02020603050405020304" pitchFamily="18" charset="0"/>
              </a:rPr>
              <a:t>boolean</a:t>
            </a:r>
            <a:r>
              <a:rPr lang="en-US" altLang="ko-KR" sz="1400" dirty="0">
                <a:latin typeface="Times New Roman" panose="02020603050405020304" pitchFamily="18" charset="0"/>
              </a:rPr>
              <a:t> variable, True, if you want to download dataset if datasets are not in ‘root’ and False, if you do not want to download.</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‘transform’ is function or sequence of functions that for transform images.</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a:t>
            </a:r>
            <a:r>
              <a:rPr lang="en-US" altLang="ko-KR" sz="1400" dirty="0" err="1">
                <a:latin typeface="Times New Roman" panose="02020603050405020304" pitchFamily="18" charset="0"/>
              </a:rPr>
              <a:t>target_transform</a:t>
            </a:r>
            <a:r>
              <a:rPr lang="en-US" altLang="ko-KR" sz="1400" dirty="0">
                <a:latin typeface="Times New Roman" panose="02020603050405020304" pitchFamily="18" charset="0"/>
              </a:rPr>
              <a:t>’ is </a:t>
            </a:r>
            <a:r>
              <a:rPr lang="en-US" altLang="ko-KR" sz="1400" dirty="0" err="1">
                <a:latin typeface="Times New Roman" panose="02020603050405020304" pitchFamily="18" charset="0"/>
              </a:rPr>
              <a:t>fuction</a:t>
            </a:r>
            <a:r>
              <a:rPr lang="en-US" altLang="ko-KR" sz="1400" dirty="0">
                <a:latin typeface="Times New Roman" panose="02020603050405020304" pitchFamily="18" charset="0"/>
              </a:rPr>
              <a:t> or sequence of functions that for transform targets</a:t>
            </a:r>
            <a:r>
              <a:rPr lang="en-US" altLang="ko-KR" sz="1400" dirty="0" smtClean="0">
                <a:latin typeface="Times New Roman" panose="02020603050405020304" pitchFamily="18" charset="0"/>
              </a:rPr>
              <a:t>.</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Shape of data (tensor) is (channels, height, width)</a:t>
            </a:r>
            <a:endParaRPr lang="en-US" altLang="ko-KR" sz="1400" dirty="0">
              <a:latin typeface="Times New Roman" panose="02020603050405020304" pitchFamily="18" charset="0"/>
            </a:endParaRP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smtClean="0">
                <a:latin typeface="Times New Roman" panose="02020603050405020304" pitchFamily="18" charset="0"/>
              </a:rPr>
              <a:t>Loader</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11</a:t>
            </a:fld>
            <a:r>
              <a:rPr lang="en-US" altLang="ko-KR" dirty="0"/>
              <a:t>/37</a:t>
            </a:r>
            <a:endParaRPr lang="ko-KR" altLang="en-US" dirty="0"/>
          </a:p>
        </p:txBody>
      </p:sp>
      <p:pic>
        <p:nvPicPr>
          <p:cNvPr id="8" name="그림 7"/>
          <p:cNvPicPr>
            <a:picLocks noChangeAspect="1"/>
          </p:cNvPicPr>
          <p:nvPr/>
        </p:nvPicPr>
        <p:blipFill>
          <a:blip r:embed="rId4"/>
          <a:stretch>
            <a:fillRect/>
          </a:stretch>
        </p:blipFill>
        <p:spPr>
          <a:xfrm>
            <a:off x="6089789" y="1866123"/>
            <a:ext cx="5922929" cy="3163077"/>
          </a:xfrm>
          <a:prstGeom prst="rect">
            <a:avLst/>
          </a:prstGeom>
        </p:spPr>
      </p:pic>
    </p:spTree>
    <p:extLst>
      <p:ext uri="{BB962C8B-B14F-4D97-AF65-F5344CB8AC3E}">
        <p14:creationId xmlns:p14="http://schemas.microsoft.com/office/powerpoint/2010/main" val="46963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smtClean="0">
                <a:latin typeface="Times New Roman" panose="02020603050405020304" pitchFamily="18" charset="0"/>
              </a:rPr>
              <a:t>Dataset</a:t>
            </a:r>
            <a:endParaRPr lang="en-US" altLang="ko-KR" b="1" dirty="0">
              <a:latin typeface="Times New Roman" panose="02020603050405020304" pitchFamily="18" charset="0"/>
            </a:endParaRP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You also can get CIFAR data from their homepage (</a:t>
            </a:r>
            <a:r>
              <a:rPr lang="en-US" altLang="ko-KR" sz="1400" dirty="0" smtClean="0">
                <a:latin typeface="Times New Roman" panose="02020603050405020304" pitchFamily="18" charset="0"/>
                <a:hlinkClick r:id="rId3"/>
              </a:rPr>
              <a:t>https</a:t>
            </a:r>
            <a:r>
              <a:rPr lang="en-US" altLang="ko-KR" sz="1400" dirty="0">
                <a:latin typeface="Times New Roman" panose="02020603050405020304" pitchFamily="18" charset="0"/>
                <a:hlinkClick r:id="rId3"/>
              </a:rPr>
              <a:t>://www.cs.toronto.edu/~kriz/cifar.html</a:t>
            </a:r>
            <a:r>
              <a:rPr lang="en-US" altLang="ko-KR" sz="1400" dirty="0">
                <a:latin typeface="Times New Roman" panose="02020603050405020304" pitchFamily="18" charset="0"/>
              </a:rPr>
              <a:t>), </a:t>
            </a:r>
            <a:r>
              <a:rPr lang="en-US" altLang="ko-KR" sz="1400" dirty="0" smtClean="0">
                <a:latin typeface="Times New Roman" panose="02020603050405020304" pitchFamily="18" charset="0"/>
              </a:rPr>
              <a:t>and make your own dataset.</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To make custom dataset, you need to write __</a:t>
            </a:r>
            <a:r>
              <a:rPr lang="en-US" altLang="ko-KR" sz="1400" dirty="0" err="1" smtClean="0">
                <a:latin typeface="Times New Roman" panose="02020603050405020304" pitchFamily="18" charset="0"/>
              </a:rPr>
              <a:t>init</a:t>
            </a:r>
            <a:r>
              <a:rPr lang="en-US" altLang="ko-KR" sz="1400" dirty="0" smtClean="0">
                <a:latin typeface="Times New Roman" panose="02020603050405020304" pitchFamily="18" charset="0"/>
              </a:rPr>
              <a:t>__, __</a:t>
            </a:r>
            <a:r>
              <a:rPr lang="en-US" altLang="ko-KR" sz="1400" dirty="0" err="1" smtClean="0">
                <a:latin typeface="Times New Roman" panose="02020603050405020304" pitchFamily="18" charset="0"/>
              </a:rPr>
              <a:t>len</a:t>
            </a:r>
            <a:r>
              <a:rPr lang="en-US" altLang="ko-KR" sz="1400" dirty="0" smtClean="0">
                <a:latin typeface="Times New Roman" panose="02020603050405020304" pitchFamily="18" charset="0"/>
              </a:rPr>
              <a:t>__, and __</a:t>
            </a:r>
            <a:r>
              <a:rPr lang="en-US" altLang="ko-KR" sz="1400" dirty="0" err="1" smtClean="0">
                <a:latin typeface="Times New Roman" panose="02020603050405020304" pitchFamily="18" charset="0"/>
              </a:rPr>
              <a:t>getitem</a:t>
            </a:r>
            <a:r>
              <a:rPr lang="en-US" altLang="ko-KR" sz="1400" dirty="0" smtClean="0">
                <a:latin typeface="Times New Roman" panose="02020603050405020304" pitchFamily="18" charset="0"/>
              </a:rPr>
              <a:t>__.</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In __</a:t>
            </a:r>
            <a:r>
              <a:rPr lang="en-US" altLang="ko-KR" sz="1400" dirty="0" err="1" smtClean="0">
                <a:latin typeface="Times New Roman" panose="02020603050405020304" pitchFamily="18" charset="0"/>
              </a:rPr>
              <a:t>init</a:t>
            </a:r>
            <a:r>
              <a:rPr lang="en-US" altLang="ko-KR" sz="1400" dirty="0" smtClean="0">
                <a:latin typeface="Times New Roman" panose="02020603050405020304" pitchFamily="18" charset="0"/>
              </a:rPr>
              <a:t>__, variables and </a:t>
            </a:r>
            <a:r>
              <a:rPr lang="en-US" altLang="ko-KR" sz="1400" dirty="0" err="1" smtClean="0">
                <a:latin typeface="Times New Roman" panose="02020603050405020304" pitchFamily="18" charset="0"/>
              </a:rPr>
              <a:t>datas</a:t>
            </a:r>
            <a:r>
              <a:rPr lang="en-US" altLang="ko-KR" sz="1400" dirty="0" smtClean="0">
                <a:latin typeface="Times New Roman" panose="02020603050405020304" pitchFamily="18" charset="0"/>
              </a:rPr>
              <a:t> are initialized.</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In __</a:t>
            </a:r>
            <a:r>
              <a:rPr lang="en-US" altLang="ko-KR" sz="1400" dirty="0" err="1" smtClean="0">
                <a:latin typeface="Times New Roman" panose="02020603050405020304" pitchFamily="18" charset="0"/>
              </a:rPr>
              <a:t>len</a:t>
            </a:r>
            <a:r>
              <a:rPr lang="en-US" altLang="ko-KR" sz="1400" dirty="0" smtClean="0">
                <a:latin typeface="Times New Roman" panose="02020603050405020304" pitchFamily="18" charset="0"/>
              </a:rPr>
              <a:t>__, the length of dataset is defined.</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In __</a:t>
            </a:r>
            <a:r>
              <a:rPr lang="en-US" altLang="ko-KR" sz="1400" dirty="0" err="1" smtClean="0">
                <a:latin typeface="Times New Roman" panose="02020603050405020304" pitchFamily="18" charset="0"/>
              </a:rPr>
              <a:t>getitem</a:t>
            </a:r>
            <a:r>
              <a:rPr lang="en-US" altLang="ko-KR" sz="1400" dirty="0" smtClean="0">
                <a:latin typeface="Times New Roman" panose="02020603050405020304" pitchFamily="18" charset="0"/>
              </a:rPr>
              <a:t>__, images are loaded, transformed and returned with corresponding label.</a:t>
            </a:r>
            <a:endParaRPr lang="en-US" altLang="ko-KR" sz="1400" dirty="0">
              <a:latin typeface="Times New Roman" panose="02020603050405020304" pitchFamily="18" charset="0"/>
            </a:endParaRP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smtClean="0">
                <a:latin typeface="Times New Roman" panose="02020603050405020304" pitchFamily="18" charset="0"/>
              </a:rPr>
              <a:t>Loader</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12</a:t>
            </a:fld>
            <a:r>
              <a:rPr lang="en-US" altLang="ko-KR" dirty="0"/>
              <a:t>/37</a:t>
            </a:r>
            <a:endParaRPr lang="ko-KR" altLang="en-US" dirty="0"/>
          </a:p>
        </p:txBody>
      </p:sp>
      <p:pic>
        <p:nvPicPr>
          <p:cNvPr id="11" name="그림 10"/>
          <p:cNvPicPr>
            <a:picLocks noChangeAspect="1"/>
          </p:cNvPicPr>
          <p:nvPr/>
        </p:nvPicPr>
        <p:blipFill>
          <a:blip r:embed="rId4"/>
          <a:stretch>
            <a:fillRect/>
          </a:stretch>
        </p:blipFill>
        <p:spPr>
          <a:xfrm>
            <a:off x="5920032" y="1472875"/>
            <a:ext cx="6092685" cy="3921111"/>
          </a:xfrm>
          <a:prstGeom prst="rect">
            <a:avLst/>
          </a:prstGeom>
        </p:spPr>
      </p:pic>
    </p:spTree>
    <p:extLst>
      <p:ext uri="{BB962C8B-B14F-4D97-AF65-F5344CB8AC3E}">
        <p14:creationId xmlns:p14="http://schemas.microsoft.com/office/powerpoint/2010/main" val="318564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a:latin typeface="Times New Roman" panose="02020603050405020304" pitchFamily="18" charset="0"/>
              </a:rPr>
              <a:t>Augmentation</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Augmentation is used for increasing the number of data by changing images in various ways and unifying the size and shape of data.</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There are various augmentations in </a:t>
            </a:r>
            <a:r>
              <a:rPr lang="en-US" altLang="ko-KR" sz="1400" dirty="0" err="1">
                <a:latin typeface="Times New Roman" panose="02020603050405020304" pitchFamily="18" charset="0"/>
              </a:rPr>
              <a:t>torchvision.transforms</a:t>
            </a:r>
            <a:r>
              <a:rPr lang="en-US" altLang="ko-KR" sz="1400" dirty="0">
                <a:latin typeface="Times New Roman" panose="02020603050405020304" pitchFamily="18" charset="0"/>
              </a:rPr>
              <a:t>.</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ToTensor</a:t>
            </a:r>
            <a:r>
              <a:rPr lang="en-US" altLang="ko-KR" sz="1400" dirty="0">
                <a:latin typeface="Times New Roman" panose="02020603050405020304" pitchFamily="18" charset="0"/>
              </a:rPr>
              <a:t>() makes PIL image, </a:t>
            </a:r>
            <a:r>
              <a:rPr lang="en-US" altLang="ko-KR" sz="1400" dirty="0" err="1">
                <a:latin typeface="Times New Roman" panose="02020603050405020304" pitchFamily="18" charset="0"/>
              </a:rPr>
              <a:t>ndarray</a:t>
            </a:r>
            <a:r>
              <a:rPr lang="en-US" altLang="ko-KR" sz="1400" dirty="0">
                <a:latin typeface="Times New Roman" panose="02020603050405020304" pitchFamily="18" charset="0"/>
              </a:rPr>
              <a:t> to</a:t>
            </a:r>
            <a:r>
              <a:rPr lang="ko-KR" altLang="en-US" sz="1400" dirty="0">
                <a:latin typeface="Times New Roman" panose="02020603050405020304" pitchFamily="18" charset="0"/>
              </a:rPr>
              <a:t> </a:t>
            </a:r>
            <a:r>
              <a:rPr lang="en-US" altLang="ko-KR" sz="1400" dirty="0">
                <a:latin typeface="Times New Roman" panose="02020603050405020304" pitchFamily="18" charset="0"/>
              </a:rPr>
              <a:t>Tensor.</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Normalize(mean, std) normalize tensor by given mean and standard deviation.</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Resize(size) changes image size to given size.</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CenterCrop</a:t>
            </a:r>
            <a:r>
              <a:rPr lang="en-US" altLang="ko-KR" sz="1400" dirty="0">
                <a:latin typeface="Times New Roman" panose="02020603050405020304" pitchFamily="18" charset="0"/>
              </a:rPr>
              <a:t>(size) crops center of images by given size.</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RandomHorizontalFlip</a:t>
            </a:r>
            <a:r>
              <a:rPr lang="en-US" altLang="ko-KR" sz="1400" dirty="0">
                <a:latin typeface="Times New Roman" panose="02020603050405020304" pitchFamily="18" charset="0"/>
              </a:rPr>
              <a:t>(p) randomly flips the image </a:t>
            </a:r>
            <a:r>
              <a:rPr lang="en-US" altLang="ko-KR" sz="1400" dirty="0" err="1">
                <a:latin typeface="Times New Roman" panose="02020603050405020304" pitchFamily="18" charset="0"/>
              </a:rPr>
              <a:t>horizontaly</a:t>
            </a:r>
            <a:r>
              <a:rPr lang="en-US" altLang="ko-KR" sz="1400" dirty="0">
                <a:latin typeface="Times New Roman" panose="02020603050405020304" pitchFamily="18" charset="0"/>
              </a:rPr>
              <a:t> by given probability, p.</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RandomVerticalFlip</a:t>
            </a:r>
            <a:r>
              <a:rPr lang="en-US" altLang="ko-KR" sz="1400" dirty="0">
                <a:latin typeface="Times New Roman" panose="02020603050405020304" pitchFamily="18" charset="0"/>
              </a:rPr>
              <a:t>(p) randomly flips the image </a:t>
            </a:r>
            <a:r>
              <a:rPr lang="en-US" altLang="ko-KR" sz="1400" dirty="0" err="1">
                <a:latin typeface="Times New Roman" panose="02020603050405020304" pitchFamily="18" charset="0"/>
              </a:rPr>
              <a:t>verticaly</a:t>
            </a:r>
            <a:r>
              <a:rPr lang="en-US" altLang="ko-KR" sz="1400" dirty="0">
                <a:latin typeface="Times New Roman" panose="02020603050405020304" pitchFamily="18" charset="0"/>
              </a:rPr>
              <a:t> by given probability, p.</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RandomRotation</a:t>
            </a:r>
            <a:r>
              <a:rPr lang="en-US" altLang="ko-KR" sz="1400" dirty="0">
                <a:latin typeface="Times New Roman" panose="02020603050405020304" pitchFamily="18" charset="0"/>
              </a:rPr>
              <a:t>(degrees) rotate randomly in given ranges of degree.</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GrayScale</a:t>
            </a:r>
            <a:r>
              <a:rPr lang="en-US" altLang="ko-KR" sz="1400" dirty="0">
                <a:latin typeface="Times New Roman" panose="02020603050405020304" pitchFamily="18" charset="0"/>
              </a:rPr>
              <a:t>() changes images into grayscale.</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Loader</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13</a:t>
            </a:fld>
            <a:r>
              <a:rPr lang="en-US" altLang="ko-KR" dirty="0"/>
              <a:t>/37</a:t>
            </a:r>
            <a:endParaRPr lang="ko-KR" altLang="en-US" dirty="0"/>
          </a:p>
        </p:txBody>
      </p:sp>
      <p:pic>
        <p:nvPicPr>
          <p:cNvPr id="5" name="그림 4"/>
          <p:cNvPicPr>
            <a:picLocks noChangeAspect="1"/>
          </p:cNvPicPr>
          <p:nvPr/>
        </p:nvPicPr>
        <p:blipFill>
          <a:blip r:embed="rId3"/>
          <a:stretch>
            <a:fillRect/>
          </a:stretch>
        </p:blipFill>
        <p:spPr>
          <a:xfrm>
            <a:off x="6096000" y="1194319"/>
            <a:ext cx="1844351" cy="1225176"/>
          </a:xfrm>
          <a:prstGeom prst="rect">
            <a:avLst/>
          </a:prstGeom>
        </p:spPr>
      </p:pic>
      <p:pic>
        <p:nvPicPr>
          <p:cNvPr id="7" name="그림 6"/>
          <p:cNvPicPr>
            <a:picLocks noChangeAspect="1"/>
          </p:cNvPicPr>
          <p:nvPr/>
        </p:nvPicPr>
        <p:blipFill>
          <a:blip r:embed="rId4"/>
          <a:stretch>
            <a:fillRect/>
          </a:stretch>
        </p:blipFill>
        <p:spPr>
          <a:xfrm>
            <a:off x="8705461" y="1192326"/>
            <a:ext cx="1786960" cy="1222116"/>
          </a:xfrm>
          <a:prstGeom prst="rect">
            <a:avLst/>
          </a:prstGeom>
        </p:spPr>
      </p:pic>
      <p:sp>
        <p:nvSpPr>
          <p:cNvPr id="8" name="오른쪽 화살표 7"/>
          <p:cNvSpPr/>
          <p:nvPr/>
        </p:nvSpPr>
        <p:spPr>
          <a:xfrm>
            <a:off x="8131628" y="1676278"/>
            <a:ext cx="382555" cy="261257"/>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0492421" y="2080941"/>
            <a:ext cx="1240971" cy="338554"/>
          </a:xfrm>
          <a:prstGeom prst="rect">
            <a:avLst/>
          </a:prstGeom>
          <a:noFill/>
        </p:spPr>
        <p:txBody>
          <a:bodyPr wrap="square" rtlCol="0">
            <a:spAutoFit/>
          </a:bodyPr>
          <a:lstStyle/>
          <a:p>
            <a:r>
              <a:rPr lang="en-US" altLang="ko-KR" sz="1600" dirty="0" smtClean="0"/>
              <a:t>Normalize</a:t>
            </a:r>
            <a:endParaRPr lang="ko-KR" altLang="en-US" sz="1600" dirty="0"/>
          </a:p>
        </p:txBody>
      </p:sp>
      <p:sp>
        <p:nvSpPr>
          <p:cNvPr id="10" name="직사각형 9"/>
          <p:cNvSpPr/>
          <p:nvPr/>
        </p:nvSpPr>
        <p:spPr>
          <a:xfrm>
            <a:off x="5920033" y="2454842"/>
            <a:ext cx="6096000" cy="230832"/>
          </a:xfrm>
          <a:prstGeom prst="rect">
            <a:avLst/>
          </a:prstGeom>
        </p:spPr>
        <p:txBody>
          <a:bodyPr>
            <a:spAutoFit/>
          </a:bodyPr>
          <a:lstStyle/>
          <a:p>
            <a:r>
              <a:rPr lang="ko-KR" altLang="en-US" sz="900" dirty="0"/>
              <a:t>https://gist.github.com/jbencook/8340230c70c8b0716fe3a0db85fcb71c</a:t>
            </a:r>
          </a:p>
        </p:txBody>
      </p:sp>
      <p:pic>
        <p:nvPicPr>
          <p:cNvPr id="2054" name="Picture 6" descr="_images/sphx_glr_plot_transforms_0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0033" y="2828743"/>
            <a:ext cx="5991225" cy="13906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004397" y="4129512"/>
            <a:ext cx="1240971" cy="338554"/>
          </a:xfrm>
          <a:prstGeom prst="rect">
            <a:avLst/>
          </a:prstGeom>
          <a:noFill/>
        </p:spPr>
        <p:txBody>
          <a:bodyPr wrap="square" rtlCol="0">
            <a:spAutoFit/>
          </a:bodyPr>
          <a:lstStyle/>
          <a:p>
            <a:r>
              <a:rPr lang="en-US" altLang="ko-KR" sz="1600" dirty="0" smtClean="0"/>
              <a:t>Resize</a:t>
            </a:r>
            <a:endParaRPr lang="ko-KR" altLang="en-US" sz="1600" dirty="0"/>
          </a:p>
        </p:txBody>
      </p:sp>
      <p:pic>
        <p:nvPicPr>
          <p:cNvPr id="2056" name="Picture 8" descr="Original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0032" y="4553462"/>
            <a:ext cx="5991225" cy="13906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004397" y="5854231"/>
            <a:ext cx="1240971" cy="338554"/>
          </a:xfrm>
          <a:prstGeom prst="rect">
            <a:avLst/>
          </a:prstGeom>
          <a:noFill/>
        </p:spPr>
        <p:txBody>
          <a:bodyPr wrap="square" rtlCol="0">
            <a:spAutoFit/>
          </a:bodyPr>
          <a:lstStyle/>
          <a:p>
            <a:r>
              <a:rPr lang="en-US" altLang="ko-KR" sz="1600" dirty="0" smtClean="0"/>
              <a:t>Center Crop</a:t>
            </a:r>
            <a:endParaRPr lang="ko-KR" altLang="en-US" sz="1600" dirty="0"/>
          </a:p>
        </p:txBody>
      </p:sp>
      <p:sp>
        <p:nvSpPr>
          <p:cNvPr id="11" name="직사각형 10"/>
          <p:cNvSpPr/>
          <p:nvPr/>
        </p:nvSpPr>
        <p:spPr>
          <a:xfrm>
            <a:off x="6004397" y="6228849"/>
            <a:ext cx="6096000" cy="230832"/>
          </a:xfrm>
          <a:prstGeom prst="rect">
            <a:avLst/>
          </a:prstGeom>
        </p:spPr>
        <p:txBody>
          <a:bodyPr>
            <a:spAutoFit/>
          </a:bodyPr>
          <a:lstStyle/>
          <a:p>
            <a:r>
              <a:rPr lang="ko-KR" altLang="en-US" sz="900" dirty="0"/>
              <a:t>https://pytorch.org/vision/0.11/auto_examples/plot_transforms.html#sphx-glr-auto-examples-plot-transforms-py</a:t>
            </a:r>
          </a:p>
        </p:txBody>
      </p:sp>
    </p:spTree>
    <p:extLst>
      <p:ext uri="{BB962C8B-B14F-4D97-AF65-F5344CB8AC3E}">
        <p14:creationId xmlns:p14="http://schemas.microsoft.com/office/powerpoint/2010/main" val="410952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a:latin typeface="Times New Roman" panose="02020603050405020304" pitchFamily="18" charset="0"/>
              </a:rPr>
              <a:t>Augmentation</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Augmentation is used for increasing the number of data by changing images in various ways and unifying the size and shape of data.</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There are various augmentations in </a:t>
            </a:r>
            <a:r>
              <a:rPr lang="en-US" altLang="ko-KR" sz="1400" dirty="0" err="1">
                <a:latin typeface="Times New Roman" panose="02020603050405020304" pitchFamily="18" charset="0"/>
              </a:rPr>
              <a:t>torchvision.transforms</a:t>
            </a:r>
            <a:r>
              <a:rPr lang="en-US" altLang="ko-KR" sz="1400" dirty="0">
                <a:latin typeface="Times New Roman" panose="02020603050405020304" pitchFamily="18" charset="0"/>
              </a:rPr>
              <a:t>.</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ToTensor</a:t>
            </a:r>
            <a:r>
              <a:rPr lang="en-US" altLang="ko-KR" sz="1400" dirty="0">
                <a:latin typeface="Times New Roman" panose="02020603050405020304" pitchFamily="18" charset="0"/>
              </a:rPr>
              <a:t>() makes PIL image, </a:t>
            </a:r>
            <a:r>
              <a:rPr lang="en-US" altLang="ko-KR" sz="1400" dirty="0" err="1">
                <a:latin typeface="Times New Roman" panose="02020603050405020304" pitchFamily="18" charset="0"/>
              </a:rPr>
              <a:t>ndarray</a:t>
            </a:r>
            <a:r>
              <a:rPr lang="en-US" altLang="ko-KR" sz="1400" dirty="0">
                <a:latin typeface="Times New Roman" panose="02020603050405020304" pitchFamily="18" charset="0"/>
              </a:rPr>
              <a:t> to</a:t>
            </a:r>
            <a:r>
              <a:rPr lang="ko-KR" altLang="en-US" sz="1400" dirty="0">
                <a:latin typeface="Times New Roman" panose="02020603050405020304" pitchFamily="18" charset="0"/>
              </a:rPr>
              <a:t> </a:t>
            </a:r>
            <a:r>
              <a:rPr lang="en-US" altLang="ko-KR" sz="1400" dirty="0">
                <a:latin typeface="Times New Roman" panose="02020603050405020304" pitchFamily="18" charset="0"/>
              </a:rPr>
              <a:t>Tensor.</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Normalize(mean, std) normalize tensor by given mean and standard deviation.</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Resize(size) changes image size to given size.</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CenterCrop</a:t>
            </a:r>
            <a:r>
              <a:rPr lang="en-US" altLang="ko-KR" sz="1400" dirty="0">
                <a:latin typeface="Times New Roman" panose="02020603050405020304" pitchFamily="18" charset="0"/>
              </a:rPr>
              <a:t>(size) crops center of images by given size.</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RandomHorizontalFlip</a:t>
            </a:r>
            <a:r>
              <a:rPr lang="en-US" altLang="ko-KR" sz="1400" dirty="0">
                <a:latin typeface="Times New Roman" panose="02020603050405020304" pitchFamily="18" charset="0"/>
              </a:rPr>
              <a:t>(p) randomly flips the image </a:t>
            </a:r>
            <a:r>
              <a:rPr lang="en-US" altLang="ko-KR" sz="1400" dirty="0" err="1">
                <a:latin typeface="Times New Roman" panose="02020603050405020304" pitchFamily="18" charset="0"/>
              </a:rPr>
              <a:t>horizontaly</a:t>
            </a:r>
            <a:r>
              <a:rPr lang="en-US" altLang="ko-KR" sz="1400" dirty="0">
                <a:latin typeface="Times New Roman" panose="02020603050405020304" pitchFamily="18" charset="0"/>
              </a:rPr>
              <a:t> by given probability, p.</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RandomVerticalFlip</a:t>
            </a:r>
            <a:r>
              <a:rPr lang="en-US" altLang="ko-KR" sz="1400" dirty="0">
                <a:latin typeface="Times New Roman" panose="02020603050405020304" pitchFamily="18" charset="0"/>
              </a:rPr>
              <a:t>(p) randomly flips the image </a:t>
            </a:r>
            <a:r>
              <a:rPr lang="en-US" altLang="ko-KR" sz="1400" dirty="0" err="1">
                <a:latin typeface="Times New Roman" panose="02020603050405020304" pitchFamily="18" charset="0"/>
              </a:rPr>
              <a:t>verticaly</a:t>
            </a:r>
            <a:r>
              <a:rPr lang="en-US" altLang="ko-KR" sz="1400" dirty="0">
                <a:latin typeface="Times New Roman" panose="02020603050405020304" pitchFamily="18" charset="0"/>
              </a:rPr>
              <a:t> by given probability, p.</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RandomRotation</a:t>
            </a:r>
            <a:r>
              <a:rPr lang="en-US" altLang="ko-KR" sz="1400" dirty="0">
                <a:latin typeface="Times New Roman" panose="02020603050405020304" pitchFamily="18" charset="0"/>
              </a:rPr>
              <a:t>(degrees) rotate randomly in given ranges of degree.</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GrayScale</a:t>
            </a:r>
            <a:r>
              <a:rPr lang="en-US" altLang="ko-KR" sz="1400" dirty="0">
                <a:latin typeface="Times New Roman" panose="02020603050405020304" pitchFamily="18" charset="0"/>
              </a:rPr>
              <a:t>() changes images into grayscale.</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Loader</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14</a:t>
            </a:fld>
            <a:r>
              <a:rPr lang="en-US" altLang="ko-KR" dirty="0"/>
              <a:t>/37</a:t>
            </a:r>
            <a:endParaRPr lang="ko-KR" altLang="en-US" dirty="0"/>
          </a:p>
        </p:txBody>
      </p:sp>
      <p:sp>
        <p:nvSpPr>
          <p:cNvPr id="11" name="직사각형 10"/>
          <p:cNvSpPr/>
          <p:nvPr/>
        </p:nvSpPr>
        <p:spPr>
          <a:xfrm>
            <a:off x="6096000" y="6228849"/>
            <a:ext cx="6096000" cy="230832"/>
          </a:xfrm>
          <a:prstGeom prst="rect">
            <a:avLst/>
          </a:prstGeom>
        </p:spPr>
        <p:txBody>
          <a:bodyPr>
            <a:spAutoFit/>
          </a:bodyPr>
          <a:lstStyle/>
          <a:p>
            <a:r>
              <a:rPr lang="ko-KR" altLang="en-US" sz="900" dirty="0"/>
              <a:t>https://pytorch.org/vision/0.11/auto_examples/plot_transforms.html#sphx-glr-auto-examples-plot-transforms-py</a:t>
            </a:r>
          </a:p>
        </p:txBody>
      </p:sp>
      <p:pic>
        <p:nvPicPr>
          <p:cNvPr id="3" name="그림 2"/>
          <p:cNvPicPr>
            <a:picLocks noChangeAspect="1"/>
          </p:cNvPicPr>
          <p:nvPr/>
        </p:nvPicPr>
        <p:blipFill>
          <a:blip r:embed="rId3"/>
          <a:stretch>
            <a:fillRect/>
          </a:stretch>
        </p:blipFill>
        <p:spPr>
          <a:xfrm>
            <a:off x="6004397" y="4631723"/>
            <a:ext cx="2309179" cy="1222507"/>
          </a:xfrm>
          <a:prstGeom prst="rect">
            <a:avLst/>
          </a:prstGeom>
        </p:spPr>
      </p:pic>
      <p:sp>
        <p:nvSpPr>
          <p:cNvPr id="17" name="TextBox 16"/>
          <p:cNvSpPr txBox="1"/>
          <p:nvPr/>
        </p:nvSpPr>
        <p:spPr>
          <a:xfrm>
            <a:off x="6004397" y="5854231"/>
            <a:ext cx="1240971" cy="338554"/>
          </a:xfrm>
          <a:prstGeom prst="rect">
            <a:avLst/>
          </a:prstGeom>
          <a:noFill/>
        </p:spPr>
        <p:txBody>
          <a:bodyPr wrap="square" rtlCol="0">
            <a:spAutoFit/>
          </a:bodyPr>
          <a:lstStyle/>
          <a:p>
            <a:r>
              <a:rPr lang="en-US" altLang="ko-KR" sz="1600" dirty="0" smtClean="0"/>
              <a:t>Gray Scale</a:t>
            </a:r>
            <a:endParaRPr lang="ko-KR" altLang="en-US" sz="1600" dirty="0"/>
          </a:p>
        </p:txBody>
      </p:sp>
      <p:pic>
        <p:nvPicPr>
          <p:cNvPr id="4100" name="Picture 4" descr="Origin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033" y="2866453"/>
            <a:ext cx="5991225" cy="13906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004397" y="4123892"/>
            <a:ext cx="3932705" cy="338554"/>
          </a:xfrm>
          <a:prstGeom prst="rect">
            <a:avLst/>
          </a:prstGeom>
          <a:noFill/>
        </p:spPr>
        <p:txBody>
          <a:bodyPr wrap="square" rtlCol="0">
            <a:spAutoFit/>
          </a:bodyPr>
          <a:lstStyle/>
          <a:p>
            <a:r>
              <a:rPr lang="en-US" altLang="ko-KR" sz="1600" dirty="0" smtClean="0"/>
              <a:t>Random Rotation</a:t>
            </a:r>
            <a:endParaRPr lang="ko-KR" altLang="en-US" sz="1600" dirty="0"/>
          </a:p>
        </p:txBody>
      </p:sp>
      <p:pic>
        <p:nvPicPr>
          <p:cNvPr id="4102" name="Picture 6" descr="Original image"/>
          <p:cNvPicPr>
            <a:picLocks noChangeAspect="1" noChangeArrowheads="1"/>
          </p:cNvPicPr>
          <p:nvPr/>
        </p:nvPicPr>
        <p:blipFill rotWithShape="1">
          <a:blip r:embed="rId5">
            <a:extLst>
              <a:ext uri="{28A0092B-C50C-407E-A947-70E740481C1C}">
                <a14:useLocalDpi xmlns:a14="http://schemas.microsoft.com/office/drawing/2010/main" val="0"/>
              </a:ext>
            </a:extLst>
          </a:blip>
          <a:srcRect r="59115"/>
          <a:stretch/>
        </p:blipFill>
        <p:spPr bwMode="auto">
          <a:xfrm>
            <a:off x="5920034" y="1016427"/>
            <a:ext cx="2449526" cy="13906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Original image"/>
          <p:cNvPicPr>
            <a:picLocks noChangeAspect="1" noChangeArrowheads="1"/>
          </p:cNvPicPr>
          <p:nvPr/>
        </p:nvPicPr>
        <p:blipFill rotWithShape="1">
          <a:blip r:embed="rId6">
            <a:extLst>
              <a:ext uri="{28A0092B-C50C-407E-A947-70E740481C1C}">
                <a14:useLocalDpi xmlns:a14="http://schemas.microsoft.com/office/drawing/2010/main" val="0"/>
              </a:ext>
            </a:extLst>
          </a:blip>
          <a:srcRect l="40879" r="39342"/>
          <a:stretch/>
        </p:blipFill>
        <p:spPr bwMode="auto">
          <a:xfrm>
            <a:off x="8369560" y="1035026"/>
            <a:ext cx="1184988" cy="139065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004397" y="2304779"/>
            <a:ext cx="3932705" cy="338554"/>
          </a:xfrm>
          <a:prstGeom prst="rect">
            <a:avLst/>
          </a:prstGeom>
          <a:noFill/>
        </p:spPr>
        <p:txBody>
          <a:bodyPr wrap="square" rtlCol="0">
            <a:spAutoFit/>
          </a:bodyPr>
          <a:lstStyle/>
          <a:p>
            <a:r>
              <a:rPr lang="en-US" altLang="ko-KR" sz="1600" dirty="0" smtClean="0"/>
              <a:t>Horizontal / Vertical Flip</a:t>
            </a:r>
            <a:endParaRPr lang="ko-KR" altLang="en-US" sz="1600" dirty="0"/>
          </a:p>
        </p:txBody>
      </p:sp>
    </p:spTree>
    <p:extLst>
      <p:ext uri="{BB962C8B-B14F-4D97-AF65-F5344CB8AC3E}">
        <p14:creationId xmlns:p14="http://schemas.microsoft.com/office/powerpoint/2010/main" val="305777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err="1">
                <a:latin typeface="Times New Roman" panose="02020603050405020304" pitchFamily="18" charset="0"/>
              </a:rPr>
              <a:t>DataLoader</a:t>
            </a:r>
            <a:endParaRPr lang="en-US" altLang="ko-KR" b="1" dirty="0">
              <a:latin typeface="Times New Roman" panose="02020603050405020304" pitchFamily="18" charset="0"/>
            </a:endParaRP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DataLoader</a:t>
            </a:r>
            <a:r>
              <a:rPr lang="en-US" altLang="ko-KR" sz="1400" dirty="0">
                <a:latin typeface="Times New Roman" panose="02020603050405020304" pitchFamily="18" charset="0"/>
              </a:rPr>
              <a:t> is a utility that helps efficiently load and preprocess data for training or inference. </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You can use </a:t>
            </a:r>
            <a:r>
              <a:rPr lang="en-US" altLang="ko-KR" sz="1400" dirty="0" err="1">
                <a:latin typeface="Times New Roman" panose="02020603050405020304" pitchFamily="18" charset="0"/>
              </a:rPr>
              <a:t>DataLoader</a:t>
            </a:r>
            <a:r>
              <a:rPr lang="en-US" altLang="ko-KR" sz="1400" dirty="0">
                <a:latin typeface="Times New Roman" panose="02020603050405020304" pitchFamily="18" charset="0"/>
              </a:rPr>
              <a:t> by importing </a:t>
            </a:r>
            <a:r>
              <a:rPr lang="en-US" altLang="ko-KR" sz="1400" dirty="0" err="1">
                <a:latin typeface="Times New Roman" panose="02020603050405020304" pitchFamily="18" charset="0"/>
              </a:rPr>
              <a:t>torch.utils.data</a:t>
            </a:r>
            <a:r>
              <a:rPr lang="en-US" altLang="ko-KR" sz="1400" dirty="0">
                <a:latin typeface="Times New Roman" panose="02020603050405020304" pitchFamily="18" charset="0"/>
              </a:rPr>
              <a:t> module.</a:t>
            </a:r>
          </a:p>
          <a:p>
            <a:pPr lvl="1">
              <a:lnSpc>
                <a:spcPct val="100000"/>
              </a:lnSpc>
              <a:spcBef>
                <a:spcPts val="1200"/>
              </a:spcBef>
              <a:buFont typeface="Wingdings" panose="05000000000000000000" pitchFamily="2" charset="2"/>
              <a:buChar char="§"/>
            </a:pPr>
            <a:r>
              <a:rPr lang="en-US" altLang="ko-KR" sz="1400" dirty="0" err="1">
                <a:latin typeface="Times New Roman" panose="02020603050405020304" pitchFamily="18" charset="0"/>
              </a:rPr>
              <a:t>DataLoader</a:t>
            </a:r>
            <a:r>
              <a:rPr lang="en-US" altLang="ko-KR" sz="1400" dirty="0">
                <a:latin typeface="Times New Roman" panose="02020603050405020304" pitchFamily="18" charset="0"/>
              </a:rPr>
              <a:t> has several parameters, such as dataset, </a:t>
            </a:r>
            <a:r>
              <a:rPr lang="en-US" altLang="ko-KR" sz="1400" dirty="0" err="1">
                <a:latin typeface="Times New Roman" panose="02020603050405020304" pitchFamily="18" charset="0"/>
              </a:rPr>
              <a:t>batch_size</a:t>
            </a:r>
            <a:r>
              <a:rPr lang="en-US" altLang="ko-KR" sz="1400" dirty="0">
                <a:latin typeface="Times New Roman" panose="02020603050405020304" pitchFamily="18" charset="0"/>
              </a:rPr>
              <a:t>, shuffle, </a:t>
            </a:r>
            <a:r>
              <a:rPr lang="en-US" altLang="ko-KR" sz="1400" dirty="0" err="1">
                <a:latin typeface="Times New Roman" panose="02020603050405020304" pitchFamily="18" charset="0"/>
              </a:rPr>
              <a:t>num_workers</a:t>
            </a:r>
            <a:r>
              <a:rPr lang="en-US" altLang="ko-KR" sz="1400" dirty="0">
                <a:latin typeface="Times New Roman" panose="02020603050405020304" pitchFamily="18" charset="0"/>
              </a:rPr>
              <a:t> and etc.</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‘dataset’ is the dataset that you want load using </a:t>
            </a:r>
            <a:r>
              <a:rPr lang="en-US" altLang="ko-KR" sz="1400" dirty="0" err="1">
                <a:latin typeface="Times New Roman" panose="02020603050405020304" pitchFamily="18" charset="0"/>
              </a:rPr>
              <a:t>DataLoader</a:t>
            </a:r>
            <a:r>
              <a:rPr lang="en-US" altLang="ko-KR" sz="1400" dirty="0">
                <a:latin typeface="Times New Roman" panose="02020603050405020304" pitchFamily="18" charset="0"/>
              </a:rPr>
              <a:t>.</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a:t>
            </a:r>
            <a:r>
              <a:rPr lang="en-US" altLang="ko-KR" sz="1400" dirty="0" err="1">
                <a:latin typeface="Times New Roman" panose="02020603050405020304" pitchFamily="18" charset="0"/>
              </a:rPr>
              <a:t>batch_size</a:t>
            </a:r>
            <a:r>
              <a:rPr lang="en-US" altLang="ko-KR" sz="1400" dirty="0">
                <a:latin typeface="Times New Roman" panose="02020603050405020304" pitchFamily="18" charset="0"/>
              </a:rPr>
              <a:t>’ is int variable that size of batches during training or inference.</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‘shuffle’ is </a:t>
            </a:r>
            <a:r>
              <a:rPr lang="en-US" altLang="ko-KR" sz="1400" dirty="0" err="1">
                <a:latin typeface="Times New Roman" panose="02020603050405020304" pitchFamily="18" charset="0"/>
              </a:rPr>
              <a:t>boolean</a:t>
            </a:r>
            <a:r>
              <a:rPr lang="en-US" altLang="ko-KR" sz="1400" dirty="0">
                <a:latin typeface="Times New Roman" panose="02020603050405020304" pitchFamily="18" charset="0"/>
              </a:rPr>
              <a:t> variable, True, if you want to shuffle the order of dataset else False.</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a:t>
            </a:r>
            <a:r>
              <a:rPr lang="en-US" altLang="ko-KR" sz="1400" dirty="0" err="1">
                <a:latin typeface="Times New Roman" panose="02020603050405020304" pitchFamily="18" charset="0"/>
              </a:rPr>
              <a:t>num_workers</a:t>
            </a:r>
            <a:r>
              <a:rPr lang="en-US" altLang="ko-KR" sz="1400" dirty="0">
                <a:latin typeface="Times New Roman" panose="02020603050405020304" pitchFamily="18" charset="0"/>
              </a:rPr>
              <a:t>’ is integer variable that for number of threads you want to used. Increasing </a:t>
            </a:r>
            <a:r>
              <a:rPr lang="en-US" altLang="ko-KR" sz="1400" dirty="0" err="1">
                <a:latin typeface="Times New Roman" panose="02020603050405020304" pitchFamily="18" charset="0"/>
              </a:rPr>
              <a:t>num_workers</a:t>
            </a:r>
            <a:r>
              <a:rPr lang="en-US" altLang="ko-KR" sz="1400" dirty="0">
                <a:latin typeface="Times New Roman" panose="02020603050405020304" pitchFamily="18" charset="0"/>
              </a:rPr>
              <a:t> is helpful if there is bottleneck in GPU operations.</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Loader</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15</a:t>
            </a:fld>
            <a:r>
              <a:rPr lang="en-US" altLang="ko-KR" dirty="0"/>
              <a:t>/37</a:t>
            </a:r>
            <a:endParaRPr lang="ko-KR" altLang="en-US" dirty="0"/>
          </a:p>
        </p:txBody>
      </p:sp>
      <p:pic>
        <p:nvPicPr>
          <p:cNvPr id="3" name="그림 2"/>
          <p:cNvPicPr>
            <a:picLocks noChangeAspect="1"/>
          </p:cNvPicPr>
          <p:nvPr/>
        </p:nvPicPr>
        <p:blipFill>
          <a:blip r:embed="rId3"/>
          <a:stretch>
            <a:fillRect/>
          </a:stretch>
        </p:blipFill>
        <p:spPr>
          <a:xfrm>
            <a:off x="6096000" y="2842145"/>
            <a:ext cx="5760000" cy="1008363"/>
          </a:xfrm>
          <a:prstGeom prst="rect">
            <a:avLst/>
          </a:prstGeom>
        </p:spPr>
      </p:pic>
    </p:spTree>
    <p:extLst>
      <p:ext uri="{BB962C8B-B14F-4D97-AF65-F5344CB8AC3E}">
        <p14:creationId xmlns:p14="http://schemas.microsoft.com/office/powerpoint/2010/main" val="1960611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smtClean="0">
                <a:latin typeface="Times New Roman" panose="02020603050405020304" pitchFamily="18" charset="0"/>
              </a:rPr>
              <a:t>Train From Scratch</a:t>
            </a:r>
            <a:endParaRPr lang="en-US" altLang="ko-KR" b="1" dirty="0">
              <a:latin typeface="Times New Roman" panose="02020603050405020304" pitchFamily="18" charset="0"/>
            </a:endParaRP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smtClean="0">
                <a:latin typeface="Times New Roman" panose="02020603050405020304" pitchFamily="18" charset="0"/>
              </a:rPr>
              <a:t>Train &amp; Evaluation</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16</a:t>
            </a:fld>
            <a:r>
              <a:rPr lang="en-US" altLang="ko-KR" dirty="0"/>
              <a:t>/37</a:t>
            </a:r>
            <a:endParaRPr lang="ko-KR" altLang="en-US" dirty="0"/>
          </a:p>
        </p:txBody>
      </p:sp>
      <p:pic>
        <p:nvPicPr>
          <p:cNvPr id="3" name="그림 2"/>
          <p:cNvPicPr>
            <a:picLocks noChangeAspect="1"/>
          </p:cNvPicPr>
          <p:nvPr/>
        </p:nvPicPr>
        <p:blipFill>
          <a:blip r:embed="rId3"/>
          <a:stretch>
            <a:fillRect/>
          </a:stretch>
        </p:blipFill>
        <p:spPr>
          <a:xfrm>
            <a:off x="589829" y="1519577"/>
            <a:ext cx="7560000" cy="2028060"/>
          </a:xfrm>
          <a:prstGeom prst="rect">
            <a:avLst/>
          </a:prstGeom>
        </p:spPr>
      </p:pic>
    </p:spTree>
    <p:extLst>
      <p:ext uri="{BB962C8B-B14F-4D97-AF65-F5344CB8AC3E}">
        <p14:creationId xmlns:p14="http://schemas.microsoft.com/office/powerpoint/2010/main" val="158555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a:latin typeface="Times New Roman" panose="02020603050405020304" pitchFamily="18" charset="0"/>
              </a:rPr>
              <a:t>Train From Scratch</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17</a:t>
            </a:fld>
            <a:r>
              <a:rPr lang="en-US" altLang="ko-KR" dirty="0"/>
              <a:t>/37</a:t>
            </a:r>
            <a:endParaRPr lang="ko-KR" altLang="en-US" dirty="0"/>
          </a:p>
        </p:txBody>
      </p:sp>
      <p:pic>
        <p:nvPicPr>
          <p:cNvPr id="3" name="그림 2"/>
          <p:cNvPicPr>
            <a:picLocks noChangeAspect="1"/>
          </p:cNvPicPr>
          <p:nvPr/>
        </p:nvPicPr>
        <p:blipFill>
          <a:blip r:embed="rId3"/>
          <a:stretch>
            <a:fillRect/>
          </a:stretch>
        </p:blipFill>
        <p:spPr>
          <a:xfrm>
            <a:off x="501909" y="1581150"/>
            <a:ext cx="7560000" cy="1847154"/>
          </a:xfrm>
          <a:prstGeom prst="rect">
            <a:avLst/>
          </a:prstGeom>
        </p:spPr>
      </p:pic>
    </p:spTree>
    <p:extLst>
      <p:ext uri="{BB962C8B-B14F-4D97-AF65-F5344CB8AC3E}">
        <p14:creationId xmlns:p14="http://schemas.microsoft.com/office/powerpoint/2010/main" val="3434167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a:latin typeface="Times New Roman" panose="02020603050405020304" pitchFamily="18" charset="0"/>
              </a:rPr>
              <a:t>Train From Scratch</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18</a:t>
            </a:fld>
            <a:r>
              <a:rPr lang="en-US" altLang="ko-KR" dirty="0"/>
              <a:t>/37</a:t>
            </a:r>
            <a:endParaRPr lang="ko-KR" altLang="en-US" dirty="0"/>
          </a:p>
        </p:txBody>
      </p:sp>
      <p:pic>
        <p:nvPicPr>
          <p:cNvPr id="3" name="그림 2"/>
          <p:cNvPicPr>
            <a:picLocks noChangeAspect="1"/>
          </p:cNvPicPr>
          <p:nvPr/>
        </p:nvPicPr>
        <p:blipFill>
          <a:blip r:embed="rId3"/>
          <a:stretch>
            <a:fillRect/>
          </a:stretch>
        </p:blipFill>
        <p:spPr>
          <a:xfrm>
            <a:off x="520570" y="1560351"/>
            <a:ext cx="7560000" cy="1494861"/>
          </a:xfrm>
          <a:prstGeom prst="rect">
            <a:avLst/>
          </a:prstGeom>
        </p:spPr>
      </p:pic>
    </p:spTree>
    <p:extLst>
      <p:ext uri="{BB962C8B-B14F-4D97-AF65-F5344CB8AC3E}">
        <p14:creationId xmlns:p14="http://schemas.microsoft.com/office/powerpoint/2010/main" val="590141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a:latin typeface="Times New Roman" panose="02020603050405020304" pitchFamily="18" charset="0"/>
              </a:rPr>
              <a:t>Train From Scratch</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19</a:t>
            </a:fld>
            <a:r>
              <a:rPr lang="en-US" altLang="ko-KR" dirty="0"/>
              <a:t>/37</a:t>
            </a:r>
            <a:endParaRPr lang="ko-KR" altLang="en-US" dirty="0"/>
          </a:p>
        </p:txBody>
      </p:sp>
      <p:pic>
        <p:nvPicPr>
          <p:cNvPr id="3" name="그림 2"/>
          <p:cNvPicPr>
            <a:picLocks noChangeAspect="1"/>
          </p:cNvPicPr>
          <p:nvPr/>
        </p:nvPicPr>
        <p:blipFill>
          <a:blip r:embed="rId3"/>
          <a:stretch>
            <a:fillRect/>
          </a:stretch>
        </p:blipFill>
        <p:spPr>
          <a:xfrm>
            <a:off x="492579" y="1557825"/>
            <a:ext cx="7560000" cy="3446751"/>
          </a:xfrm>
          <a:prstGeom prst="rect">
            <a:avLst/>
          </a:prstGeom>
        </p:spPr>
      </p:pic>
    </p:spTree>
    <p:extLst>
      <p:ext uri="{BB962C8B-B14F-4D97-AF65-F5344CB8AC3E}">
        <p14:creationId xmlns:p14="http://schemas.microsoft.com/office/powerpoint/2010/main" val="905301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7DDB40C2-4D60-4684-9B3F-31C8AEA65F37}"/>
              </a:ext>
            </a:extLst>
          </p:cNvPr>
          <p:cNvSpPr>
            <a:spLocks noGrp="1"/>
          </p:cNvSpPr>
          <p:nvPr>
            <p:ph idx="1"/>
          </p:nvPr>
        </p:nvSpPr>
        <p:spPr>
          <a:xfrm>
            <a:off x="567210" y="940213"/>
            <a:ext cx="11445508" cy="5406899"/>
          </a:xfrm>
        </p:spPr>
        <p:txBody>
          <a:bodyPr>
            <a:normAutofit/>
          </a:bodyPr>
          <a:lstStyle/>
          <a:p>
            <a:pPr marL="0" indent="0">
              <a:buNone/>
            </a:pPr>
            <a:r>
              <a:rPr lang="en-US" altLang="ko-KR" sz="1800" b="1" dirty="0" smtClean="0">
                <a:latin typeface="Times New Roman" panose="02020603050405020304" pitchFamily="18" charset="0"/>
              </a:rPr>
              <a:t>1. Overview</a:t>
            </a:r>
          </a:p>
          <a:p>
            <a:pPr marL="0" indent="0">
              <a:buNone/>
            </a:pPr>
            <a:r>
              <a:rPr lang="en-US" altLang="ko-KR" sz="1800" b="1" dirty="0" smtClean="0">
                <a:latin typeface="Times New Roman" panose="02020603050405020304" pitchFamily="18" charset="0"/>
              </a:rPr>
              <a:t>2. Trainer</a:t>
            </a:r>
          </a:p>
          <a:p>
            <a:pPr marL="180000" lvl="1" indent="0">
              <a:buNone/>
            </a:pPr>
            <a:r>
              <a:rPr lang="en-US" altLang="ko-KR" sz="1600" b="1" dirty="0" smtClean="0">
                <a:latin typeface="Times New Roman" panose="02020603050405020304" pitchFamily="18" charset="0"/>
              </a:rPr>
              <a:t>2.1 Custom CNN Model</a:t>
            </a:r>
          </a:p>
          <a:p>
            <a:pPr marL="180000" lvl="1" indent="0">
              <a:buNone/>
            </a:pPr>
            <a:r>
              <a:rPr lang="en-US" altLang="ko-KR" sz="1600" b="1" dirty="0" smtClean="0">
                <a:latin typeface="Times New Roman" panose="02020603050405020304" pitchFamily="18" charset="0"/>
              </a:rPr>
              <a:t>2.2 Predefined Model</a:t>
            </a:r>
            <a:endParaRPr lang="en-US" altLang="ko-KR" sz="1600" b="1" dirty="0">
              <a:latin typeface="Times New Roman" panose="02020603050405020304" pitchFamily="18" charset="0"/>
            </a:endParaRPr>
          </a:p>
          <a:p>
            <a:pPr marL="180000" lvl="1" indent="0">
              <a:buNone/>
            </a:pPr>
            <a:r>
              <a:rPr lang="en-US" altLang="ko-KR" sz="1600" b="1" dirty="0" smtClean="0">
                <a:latin typeface="Times New Roman" panose="02020603050405020304" pitchFamily="18" charset="0"/>
              </a:rPr>
              <a:t>2.3 Loss</a:t>
            </a:r>
          </a:p>
          <a:p>
            <a:pPr marL="180000" lvl="1" indent="0">
              <a:buNone/>
            </a:pPr>
            <a:r>
              <a:rPr lang="en-US" altLang="ko-KR" sz="1600" b="1" dirty="0" smtClean="0">
                <a:latin typeface="Times New Roman" panose="02020603050405020304" pitchFamily="18" charset="0"/>
              </a:rPr>
              <a:t>2.4 Optimizer</a:t>
            </a:r>
          </a:p>
          <a:p>
            <a:pPr marL="180000" lvl="1" indent="0">
              <a:buNone/>
            </a:pPr>
            <a:r>
              <a:rPr lang="en-US" altLang="ko-KR" sz="1600" b="1" dirty="0" smtClean="0">
                <a:latin typeface="Times New Roman" panose="02020603050405020304" pitchFamily="18" charset="0"/>
              </a:rPr>
              <a:t>2.5 </a:t>
            </a:r>
            <a:r>
              <a:rPr lang="en-US" altLang="ko-KR" sz="1600" b="1" dirty="0">
                <a:latin typeface="Times New Roman" panose="02020603050405020304" pitchFamily="18" charset="0"/>
              </a:rPr>
              <a:t>Mini Batch</a:t>
            </a:r>
          </a:p>
          <a:p>
            <a:pPr marL="180000" lvl="1" indent="0">
              <a:buNone/>
            </a:pPr>
            <a:r>
              <a:rPr lang="en-US" altLang="ko-KR" sz="1600" b="1" dirty="0" smtClean="0">
                <a:latin typeface="Times New Roman" panose="02020603050405020304" pitchFamily="18" charset="0"/>
              </a:rPr>
              <a:t>2.6 </a:t>
            </a:r>
            <a:r>
              <a:rPr lang="en-US" altLang="ko-KR" sz="1600" b="1" dirty="0">
                <a:latin typeface="Times New Roman" panose="02020603050405020304" pitchFamily="18" charset="0"/>
              </a:rPr>
              <a:t>Batch size and Learning </a:t>
            </a:r>
            <a:r>
              <a:rPr lang="en-US" altLang="ko-KR" sz="1600" b="1" dirty="0" smtClean="0">
                <a:latin typeface="Times New Roman" panose="02020603050405020304" pitchFamily="18" charset="0"/>
              </a:rPr>
              <a:t>Rate</a:t>
            </a:r>
          </a:p>
          <a:p>
            <a:pPr marL="0" indent="0">
              <a:buNone/>
            </a:pPr>
            <a:r>
              <a:rPr lang="en-US" altLang="ko-KR" sz="1800" b="1" dirty="0" smtClean="0">
                <a:latin typeface="Times New Roman" panose="02020603050405020304" pitchFamily="18" charset="0"/>
              </a:rPr>
              <a:t>3. Loader</a:t>
            </a:r>
          </a:p>
          <a:p>
            <a:pPr marL="180000" lvl="1" indent="0">
              <a:buNone/>
            </a:pPr>
            <a:r>
              <a:rPr lang="en-US" altLang="ko-KR" sz="1600" b="1" dirty="0" smtClean="0">
                <a:latin typeface="Times New Roman" panose="02020603050405020304" pitchFamily="18" charset="0"/>
              </a:rPr>
              <a:t>3.1 Data Preparation</a:t>
            </a:r>
          </a:p>
          <a:p>
            <a:pPr marL="180000" lvl="1" indent="0">
              <a:buNone/>
            </a:pPr>
            <a:r>
              <a:rPr lang="en-US" altLang="ko-KR" sz="1600" b="1" dirty="0" smtClean="0">
                <a:latin typeface="Times New Roman" panose="02020603050405020304" pitchFamily="18" charset="0"/>
              </a:rPr>
              <a:t>3.2 Dataset</a:t>
            </a:r>
          </a:p>
          <a:p>
            <a:pPr marL="180000" lvl="1" indent="0">
              <a:buNone/>
            </a:pPr>
            <a:r>
              <a:rPr lang="en-US" altLang="ko-KR" sz="1600" b="1" dirty="0" smtClean="0">
                <a:latin typeface="Times New Roman" panose="02020603050405020304" pitchFamily="18" charset="0"/>
              </a:rPr>
              <a:t>3.3 Augmentation</a:t>
            </a:r>
            <a:endParaRPr lang="en-US" altLang="ko-KR" sz="1600" b="1" dirty="0">
              <a:latin typeface="Times New Roman" panose="02020603050405020304" pitchFamily="18" charset="0"/>
            </a:endParaRPr>
          </a:p>
          <a:p>
            <a:pPr marL="180000" lvl="1" indent="0">
              <a:buNone/>
            </a:pPr>
            <a:r>
              <a:rPr lang="en-US" altLang="ko-KR" sz="1600" b="1" dirty="0" smtClean="0">
                <a:latin typeface="Times New Roman" panose="02020603050405020304" pitchFamily="18" charset="0"/>
              </a:rPr>
              <a:t>3.4 Data Loader</a:t>
            </a:r>
          </a:p>
          <a:p>
            <a:pPr marL="0" marR="0" lvl="1" indent="0" algn="l" defTabSz="914400" rtl="0" eaLnBrk="1" fontAlgn="auto" latinLnBrk="1" hangingPunct="1">
              <a:lnSpc>
                <a:spcPct val="90000"/>
              </a:lnSpc>
              <a:spcBef>
                <a:spcPts val="1000"/>
              </a:spcBef>
              <a:spcAft>
                <a:spcPts val="0"/>
              </a:spcAft>
              <a:buClrTx/>
              <a:buSzTx/>
              <a:buFont typeface="Wingdings" panose="05000000000000000000" pitchFamily="2" charset="2"/>
              <a:buNone/>
              <a:tabLst/>
              <a:defRPr/>
            </a:pPr>
            <a:r>
              <a:rPr lang="en-US" altLang="ko-KR" sz="1800" b="1" dirty="0" smtClean="0">
                <a:latin typeface="Times New Roman" panose="02020603050405020304" pitchFamily="18" charset="0"/>
              </a:rPr>
              <a:t>4. Train &amp; Evaluation</a:t>
            </a:r>
            <a:endParaRPr lang="en-US" altLang="ko-KR" sz="1600" b="1" dirty="0" smtClean="0">
              <a:latin typeface="Times New Roman" panose="02020603050405020304" pitchFamily="18" charset="0"/>
            </a:endParaRPr>
          </a:p>
          <a:p>
            <a:pPr marL="180000" marR="0" lvl="2" indent="0" algn="l" defTabSz="914400" rtl="0" eaLnBrk="1" fontAlgn="auto" latinLnBrk="1" hangingPunct="1">
              <a:lnSpc>
                <a:spcPct val="90000"/>
              </a:lnSpc>
              <a:spcBef>
                <a:spcPts val="1000"/>
              </a:spcBef>
              <a:spcAft>
                <a:spcPts val="0"/>
              </a:spcAft>
              <a:buClrTx/>
              <a:buSzTx/>
              <a:buFont typeface="Wingdings" panose="05000000000000000000" pitchFamily="2" charset="2"/>
              <a:buNone/>
              <a:tabLst/>
              <a:defRPr/>
            </a:pPr>
            <a:r>
              <a:rPr lang="en-US" altLang="ko-KR" sz="1600" b="1" dirty="0" smtClean="0">
                <a:latin typeface="Times New Roman" panose="02020603050405020304" pitchFamily="18" charset="0"/>
              </a:rPr>
              <a:t>4.1</a:t>
            </a:r>
            <a:r>
              <a:rPr lang="en-US" altLang="ko-KR" sz="1600" b="1" baseline="0" dirty="0" smtClean="0">
                <a:latin typeface="Times New Roman" panose="02020603050405020304" pitchFamily="18" charset="0"/>
              </a:rPr>
              <a:t> Train From Scratch</a:t>
            </a:r>
          </a:p>
          <a:p>
            <a:pPr marL="180000" lvl="2" indent="0">
              <a:spcBef>
                <a:spcPts val="1000"/>
              </a:spcBef>
              <a:buNone/>
              <a:defRPr/>
            </a:pPr>
            <a:r>
              <a:rPr lang="en-US" altLang="ko-KR" b="1" dirty="0" smtClean="0">
                <a:latin typeface="Times New Roman" panose="02020603050405020304" pitchFamily="18" charset="0"/>
              </a:rPr>
              <a:t>4.2 </a:t>
            </a:r>
            <a:r>
              <a:rPr lang="en-US" altLang="ko-KR" b="1" dirty="0">
                <a:latin typeface="Times New Roman" panose="02020603050405020304" pitchFamily="18" charset="0"/>
              </a:rPr>
              <a:t>Train Predefined </a:t>
            </a:r>
            <a:r>
              <a:rPr lang="en-US" altLang="ko-KR" b="1" dirty="0" smtClean="0">
                <a:latin typeface="Times New Roman" panose="02020603050405020304" pitchFamily="18" charset="0"/>
              </a:rPr>
              <a:t>Model</a:t>
            </a:r>
            <a:endParaRPr lang="en-US" altLang="ko-KR" sz="1600" b="1" baseline="0" dirty="0" smtClean="0">
              <a:latin typeface="Times New Roman" panose="02020603050405020304" pitchFamily="18" charset="0"/>
            </a:endParaRPr>
          </a:p>
          <a:p>
            <a:pPr marL="180000" marR="0" lvl="2" indent="0" algn="l" defTabSz="914400" rtl="0" eaLnBrk="1" fontAlgn="auto" latinLnBrk="1" hangingPunct="1">
              <a:lnSpc>
                <a:spcPct val="90000"/>
              </a:lnSpc>
              <a:spcBef>
                <a:spcPts val="1000"/>
              </a:spcBef>
              <a:spcAft>
                <a:spcPts val="0"/>
              </a:spcAft>
              <a:buClrTx/>
              <a:buSzTx/>
              <a:buFont typeface="Wingdings" panose="05000000000000000000" pitchFamily="2" charset="2"/>
              <a:buNone/>
              <a:tabLst/>
              <a:defRPr/>
            </a:pPr>
            <a:r>
              <a:rPr lang="en-US" altLang="ko-KR" sz="1600" b="1" baseline="0" dirty="0" smtClean="0">
                <a:latin typeface="Times New Roman" panose="02020603050405020304" pitchFamily="18" charset="0"/>
              </a:rPr>
              <a:t>4.3 Tuning </a:t>
            </a:r>
            <a:r>
              <a:rPr lang="en-US" altLang="ko-KR" sz="1600" b="1" baseline="0" dirty="0" err="1" smtClean="0">
                <a:latin typeface="Times New Roman" panose="02020603050405020304" pitchFamily="18" charset="0"/>
              </a:rPr>
              <a:t>Pretrained</a:t>
            </a:r>
            <a:r>
              <a:rPr lang="en-US" altLang="ko-KR" sz="1600" b="1" baseline="0" dirty="0" smtClean="0">
                <a:latin typeface="Times New Roman" panose="02020603050405020304" pitchFamily="18" charset="0"/>
              </a:rPr>
              <a:t> Model</a:t>
            </a:r>
            <a:endParaRPr lang="en-US" altLang="ko-KR" sz="1600" b="1" dirty="0" smtClean="0">
              <a:latin typeface="Times New Roman" panose="02020603050405020304" pitchFamily="18" charset="0"/>
            </a:endParaRPr>
          </a:p>
        </p:txBody>
      </p:sp>
      <p:sp>
        <p:nvSpPr>
          <p:cNvPr id="6" name="슬라이드 번호 개체 틀 5"/>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2</a:t>
            </a:fld>
            <a:r>
              <a:rPr lang="en-US" altLang="ko-KR" dirty="0"/>
              <a:t>/37</a:t>
            </a:r>
            <a:endParaRPr lang="ko-KR" altLang="en-US" dirty="0"/>
          </a:p>
        </p:txBody>
      </p:sp>
      <p:sp>
        <p:nvSpPr>
          <p:cNvPr id="10" name="제목 1">
            <a:extLst>
              <a:ext uri="{FF2B5EF4-FFF2-40B4-BE49-F238E27FC236}">
                <a16:creationId xmlns:a16="http://schemas.microsoft.com/office/drawing/2014/main" id="{382DF757-FDCB-172E-8781-11C43A311192}"/>
              </a:ext>
            </a:extLst>
          </p:cNvPr>
          <p:cNvSpPr>
            <a:spLocks noGrp="1"/>
          </p:cNvSpPr>
          <p:nvPr>
            <p:ph type="title"/>
          </p:nvPr>
        </p:nvSpPr>
        <p:spPr>
          <a:xfrm>
            <a:off x="179283" y="129132"/>
            <a:ext cx="11833435" cy="718018"/>
          </a:xfrm>
        </p:spPr>
        <p:txBody>
          <a:bodyPr>
            <a:normAutofit/>
          </a:bodyPr>
          <a:lstStyle/>
          <a:p>
            <a:r>
              <a:rPr lang="en-US" altLang="ko-KR" sz="3600" b="1" dirty="0">
                <a:solidFill>
                  <a:prstClr val="black"/>
                </a:solidFill>
                <a:latin typeface="Times New Roman" panose="02020603050405020304" pitchFamily="18" charset="0"/>
                <a:ea typeface="+mn-ea"/>
              </a:rPr>
              <a:t> Contents</a:t>
            </a:r>
            <a:endParaRPr lang="ko-KR" altLang="en-US" sz="3600" b="1" dirty="0">
              <a:solidFill>
                <a:prstClr val="black"/>
              </a:solidFill>
              <a:latin typeface="Times New Roman" panose="02020603050405020304" pitchFamily="18" charset="0"/>
              <a:ea typeface="+mn-ea"/>
            </a:endParaRPr>
          </a:p>
        </p:txBody>
      </p:sp>
    </p:spTree>
    <p:extLst>
      <p:ext uri="{BB962C8B-B14F-4D97-AF65-F5344CB8AC3E}">
        <p14:creationId xmlns:p14="http://schemas.microsoft.com/office/powerpoint/2010/main" val="169957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a:latin typeface="Times New Roman" panose="02020603050405020304" pitchFamily="18" charset="0"/>
              </a:rPr>
              <a:t>Train From Scratch</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20</a:t>
            </a:fld>
            <a:r>
              <a:rPr lang="en-US" altLang="ko-KR" dirty="0"/>
              <a:t>/37</a:t>
            </a:r>
            <a:endParaRPr lang="ko-KR" altLang="en-US" dirty="0"/>
          </a:p>
        </p:txBody>
      </p:sp>
      <p:pic>
        <p:nvPicPr>
          <p:cNvPr id="5" name="그림 4"/>
          <p:cNvPicPr>
            <a:picLocks noChangeAspect="1"/>
          </p:cNvPicPr>
          <p:nvPr/>
        </p:nvPicPr>
        <p:blipFill>
          <a:blip r:embed="rId3"/>
          <a:stretch>
            <a:fillRect/>
          </a:stretch>
        </p:blipFill>
        <p:spPr>
          <a:xfrm>
            <a:off x="501909" y="1535642"/>
            <a:ext cx="7560000" cy="4332242"/>
          </a:xfrm>
          <a:prstGeom prst="rect">
            <a:avLst/>
          </a:prstGeom>
        </p:spPr>
      </p:pic>
    </p:spTree>
    <p:extLst>
      <p:ext uri="{BB962C8B-B14F-4D97-AF65-F5344CB8AC3E}">
        <p14:creationId xmlns:p14="http://schemas.microsoft.com/office/powerpoint/2010/main" val="282156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a:latin typeface="Times New Roman" panose="02020603050405020304" pitchFamily="18" charset="0"/>
              </a:rPr>
              <a:t>Train From Scratch</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21</a:t>
            </a:fld>
            <a:r>
              <a:rPr lang="en-US" altLang="ko-KR" dirty="0"/>
              <a:t>/37</a:t>
            </a:r>
            <a:endParaRPr lang="ko-KR" altLang="en-US" dirty="0"/>
          </a:p>
        </p:txBody>
      </p:sp>
      <p:pic>
        <p:nvPicPr>
          <p:cNvPr id="5" name="그림 4"/>
          <p:cNvPicPr>
            <a:picLocks noChangeAspect="1"/>
          </p:cNvPicPr>
          <p:nvPr/>
        </p:nvPicPr>
        <p:blipFill>
          <a:blip r:embed="rId3"/>
          <a:stretch>
            <a:fillRect/>
          </a:stretch>
        </p:blipFill>
        <p:spPr>
          <a:xfrm>
            <a:off x="492579" y="1591842"/>
            <a:ext cx="7560000" cy="1323476"/>
          </a:xfrm>
          <a:prstGeom prst="rect">
            <a:avLst/>
          </a:prstGeom>
        </p:spPr>
      </p:pic>
    </p:spTree>
    <p:extLst>
      <p:ext uri="{BB962C8B-B14F-4D97-AF65-F5344CB8AC3E}">
        <p14:creationId xmlns:p14="http://schemas.microsoft.com/office/powerpoint/2010/main" val="2531555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a:latin typeface="Times New Roman" panose="02020603050405020304" pitchFamily="18" charset="0"/>
              </a:rPr>
              <a:t>Train From Scratch</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22</a:t>
            </a:fld>
            <a:r>
              <a:rPr lang="en-US" altLang="ko-KR" dirty="0"/>
              <a:t>/37</a:t>
            </a:r>
            <a:endParaRPr lang="ko-KR" altLang="en-US" dirty="0"/>
          </a:p>
        </p:txBody>
      </p:sp>
      <p:pic>
        <p:nvPicPr>
          <p:cNvPr id="3" name="그림 2"/>
          <p:cNvPicPr>
            <a:picLocks noChangeAspect="1"/>
          </p:cNvPicPr>
          <p:nvPr/>
        </p:nvPicPr>
        <p:blipFill>
          <a:blip r:embed="rId3"/>
          <a:stretch>
            <a:fillRect/>
          </a:stretch>
        </p:blipFill>
        <p:spPr>
          <a:xfrm>
            <a:off x="520570" y="1515448"/>
            <a:ext cx="7560000" cy="4151335"/>
          </a:xfrm>
          <a:prstGeom prst="rect">
            <a:avLst/>
          </a:prstGeom>
        </p:spPr>
      </p:pic>
    </p:spTree>
    <p:extLst>
      <p:ext uri="{BB962C8B-B14F-4D97-AF65-F5344CB8AC3E}">
        <p14:creationId xmlns:p14="http://schemas.microsoft.com/office/powerpoint/2010/main" val="6462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a:latin typeface="Times New Roman" panose="02020603050405020304" pitchFamily="18" charset="0"/>
              </a:rPr>
              <a:t>Train From Scratch</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23</a:t>
            </a:fld>
            <a:r>
              <a:rPr lang="en-US" altLang="ko-KR" dirty="0"/>
              <a:t>/37</a:t>
            </a:r>
            <a:endParaRPr lang="ko-KR" altLang="en-US" dirty="0"/>
          </a:p>
        </p:txBody>
      </p:sp>
      <p:pic>
        <p:nvPicPr>
          <p:cNvPr id="3" name="그림 2"/>
          <p:cNvPicPr>
            <a:picLocks noChangeAspect="1"/>
          </p:cNvPicPr>
          <p:nvPr/>
        </p:nvPicPr>
        <p:blipFill>
          <a:blip r:embed="rId3"/>
          <a:stretch>
            <a:fillRect/>
          </a:stretch>
        </p:blipFill>
        <p:spPr>
          <a:xfrm>
            <a:off x="511240" y="1457326"/>
            <a:ext cx="7560000" cy="3799043"/>
          </a:xfrm>
          <a:prstGeom prst="rect">
            <a:avLst/>
          </a:prstGeom>
        </p:spPr>
      </p:pic>
    </p:spTree>
    <p:extLst>
      <p:ext uri="{BB962C8B-B14F-4D97-AF65-F5344CB8AC3E}">
        <p14:creationId xmlns:p14="http://schemas.microsoft.com/office/powerpoint/2010/main" val="288009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a:latin typeface="Times New Roman" panose="02020603050405020304" pitchFamily="18" charset="0"/>
              </a:rPr>
              <a:t>Train From Scratch</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24</a:t>
            </a:fld>
            <a:r>
              <a:rPr lang="en-US" altLang="ko-KR" dirty="0"/>
              <a:t>/37</a:t>
            </a:r>
            <a:endParaRPr lang="ko-KR" altLang="en-US" dirty="0"/>
          </a:p>
        </p:txBody>
      </p:sp>
      <p:pic>
        <p:nvPicPr>
          <p:cNvPr id="3" name="그림 2"/>
          <p:cNvPicPr>
            <a:picLocks noChangeAspect="1"/>
          </p:cNvPicPr>
          <p:nvPr/>
        </p:nvPicPr>
        <p:blipFill>
          <a:blip r:embed="rId3"/>
          <a:stretch>
            <a:fillRect/>
          </a:stretch>
        </p:blipFill>
        <p:spPr>
          <a:xfrm>
            <a:off x="520571" y="1481252"/>
            <a:ext cx="7560000" cy="1494861"/>
          </a:xfrm>
          <a:prstGeom prst="rect">
            <a:avLst/>
          </a:prstGeom>
        </p:spPr>
      </p:pic>
    </p:spTree>
    <p:extLst>
      <p:ext uri="{BB962C8B-B14F-4D97-AF65-F5344CB8AC3E}">
        <p14:creationId xmlns:p14="http://schemas.microsoft.com/office/powerpoint/2010/main" val="2530138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smtClean="0">
                <a:latin typeface="Times New Roman" panose="02020603050405020304" pitchFamily="18" charset="0"/>
              </a:rPr>
              <a:t>Train Predefined Model</a:t>
            </a:r>
            <a:endParaRPr lang="en-US" altLang="ko-KR" b="1" dirty="0">
              <a:latin typeface="Times New Roman" panose="02020603050405020304" pitchFamily="18" charset="0"/>
            </a:endParaRP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25</a:t>
            </a:fld>
            <a:r>
              <a:rPr lang="en-US" altLang="ko-KR" dirty="0"/>
              <a:t>/37</a:t>
            </a:r>
            <a:endParaRPr lang="ko-KR" altLang="en-US" dirty="0"/>
          </a:p>
        </p:txBody>
      </p:sp>
      <p:sp>
        <p:nvSpPr>
          <p:cNvPr id="9" name="TextBox 8"/>
          <p:cNvSpPr txBox="1"/>
          <p:nvPr/>
        </p:nvSpPr>
        <p:spPr>
          <a:xfrm>
            <a:off x="458755" y="5406077"/>
            <a:ext cx="3932705" cy="461665"/>
          </a:xfrm>
          <a:prstGeom prst="rect">
            <a:avLst/>
          </a:prstGeom>
          <a:noFill/>
        </p:spPr>
        <p:txBody>
          <a:bodyPr wrap="square" rtlCol="0">
            <a:spAutoFit/>
          </a:bodyPr>
          <a:lstStyle/>
          <a:p>
            <a:r>
              <a:rPr lang="en-US" altLang="ko-KR" sz="2400" dirty="0" smtClean="0"/>
              <a:t>Train and Test Again</a:t>
            </a:r>
            <a:endParaRPr lang="ko-KR" altLang="en-US" sz="2400" dirty="0"/>
          </a:p>
        </p:txBody>
      </p:sp>
      <p:sp>
        <p:nvSpPr>
          <p:cNvPr id="3" name="오른쪽 화살표 2"/>
          <p:cNvSpPr/>
          <p:nvPr/>
        </p:nvSpPr>
        <p:spPr>
          <a:xfrm>
            <a:off x="3878790" y="3324139"/>
            <a:ext cx="877078" cy="3545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rotWithShape="1">
          <a:blip r:embed="rId3"/>
          <a:srcRect t="58053"/>
          <a:stretch/>
        </p:blipFill>
        <p:spPr>
          <a:xfrm>
            <a:off x="458755" y="4090402"/>
            <a:ext cx="7560000" cy="627043"/>
          </a:xfrm>
          <a:prstGeom prst="rect">
            <a:avLst/>
          </a:prstGeom>
        </p:spPr>
      </p:pic>
      <p:pic>
        <p:nvPicPr>
          <p:cNvPr id="8" name="그림 7"/>
          <p:cNvPicPr>
            <a:picLocks noChangeAspect="1"/>
          </p:cNvPicPr>
          <p:nvPr/>
        </p:nvPicPr>
        <p:blipFill>
          <a:blip r:embed="rId4"/>
          <a:stretch>
            <a:fillRect/>
          </a:stretch>
        </p:blipFill>
        <p:spPr>
          <a:xfrm>
            <a:off x="458755" y="2303070"/>
            <a:ext cx="7560000" cy="609370"/>
          </a:xfrm>
          <a:prstGeom prst="rect">
            <a:avLst/>
          </a:prstGeom>
        </p:spPr>
      </p:pic>
    </p:spTree>
    <p:extLst>
      <p:ext uri="{BB962C8B-B14F-4D97-AF65-F5344CB8AC3E}">
        <p14:creationId xmlns:p14="http://schemas.microsoft.com/office/powerpoint/2010/main" val="4211642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smtClean="0">
                <a:latin typeface="Times New Roman" panose="02020603050405020304" pitchFamily="18" charset="0"/>
              </a:rPr>
              <a:t>Tuning </a:t>
            </a:r>
            <a:r>
              <a:rPr lang="en-US" altLang="ko-KR" b="1" dirty="0" err="1" smtClean="0">
                <a:latin typeface="Times New Roman" panose="02020603050405020304" pitchFamily="18" charset="0"/>
              </a:rPr>
              <a:t>Pretrained</a:t>
            </a:r>
            <a:r>
              <a:rPr lang="en-US" altLang="ko-KR" b="1" dirty="0" smtClean="0">
                <a:latin typeface="Times New Roman" panose="02020603050405020304" pitchFamily="18" charset="0"/>
              </a:rPr>
              <a:t> Model</a:t>
            </a:r>
            <a:endParaRPr lang="en-US" altLang="ko-KR" b="1" dirty="0">
              <a:latin typeface="Times New Roman" panose="02020603050405020304" pitchFamily="18" charset="0"/>
            </a:endParaRP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26</a:t>
            </a:fld>
            <a:r>
              <a:rPr lang="en-US" altLang="ko-KR" dirty="0"/>
              <a:t>/37</a:t>
            </a:r>
            <a:endParaRPr lang="ko-KR" altLang="en-US" dirty="0"/>
          </a:p>
        </p:txBody>
      </p:sp>
      <p:sp>
        <p:nvSpPr>
          <p:cNvPr id="9" name="TextBox 8"/>
          <p:cNvSpPr txBox="1"/>
          <p:nvPr/>
        </p:nvSpPr>
        <p:spPr>
          <a:xfrm>
            <a:off x="458755" y="5408488"/>
            <a:ext cx="3932705" cy="461665"/>
          </a:xfrm>
          <a:prstGeom prst="rect">
            <a:avLst/>
          </a:prstGeom>
          <a:noFill/>
        </p:spPr>
        <p:txBody>
          <a:bodyPr wrap="square" rtlCol="0">
            <a:spAutoFit/>
          </a:bodyPr>
          <a:lstStyle/>
          <a:p>
            <a:r>
              <a:rPr lang="en-US" altLang="ko-KR" sz="2400" dirty="0" smtClean="0"/>
              <a:t>Train and Test Again</a:t>
            </a:r>
            <a:endParaRPr lang="ko-KR" altLang="en-US" sz="2400" dirty="0"/>
          </a:p>
        </p:txBody>
      </p:sp>
      <p:sp>
        <p:nvSpPr>
          <p:cNvPr id="3" name="오른쪽 화살표 2"/>
          <p:cNvSpPr/>
          <p:nvPr/>
        </p:nvSpPr>
        <p:spPr>
          <a:xfrm>
            <a:off x="3878790" y="3314298"/>
            <a:ext cx="877078" cy="35456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rotWithShape="1">
          <a:blip r:embed="rId3"/>
          <a:srcRect t="51776"/>
          <a:stretch/>
        </p:blipFill>
        <p:spPr>
          <a:xfrm>
            <a:off x="458755" y="4084031"/>
            <a:ext cx="7560000" cy="638236"/>
          </a:xfrm>
          <a:prstGeom prst="rect">
            <a:avLst/>
          </a:prstGeom>
        </p:spPr>
      </p:pic>
      <p:pic>
        <p:nvPicPr>
          <p:cNvPr id="13" name="그림 12"/>
          <p:cNvPicPr>
            <a:picLocks noChangeAspect="1"/>
          </p:cNvPicPr>
          <p:nvPr/>
        </p:nvPicPr>
        <p:blipFill rotWithShape="1">
          <a:blip r:embed="rId4"/>
          <a:srcRect t="58053"/>
          <a:stretch/>
        </p:blipFill>
        <p:spPr>
          <a:xfrm>
            <a:off x="458755" y="2272086"/>
            <a:ext cx="7560000" cy="627043"/>
          </a:xfrm>
          <a:prstGeom prst="rect">
            <a:avLst/>
          </a:prstGeom>
        </p:spPr>
      </p:pic>
    </p:spTree>
    <p:extLst>
      <p:ext uri="{BB962C8B-B14F-4D97-AF65-F5344CB8AC3E}">
        <p14:creationId xmlns:p14="http://schemas.microsoft.com/office/powerpoint/2010/main" val="3335208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 &amp; Evaluation</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27</a:t>
            </a:fld>
            <a:r>
              <a:rPr lang="en-US" altLang="ko-KR" dirty="0"/>
              <a:t>/37</a:t>
            </a:r>
            <a:endParaRPr lang="ko-KR" altLang="en-US" dirty="0"/>
          </a:p>
        </p:txBody>
      </p:sp>
      <p:sp>
        <p:nvSpPr>
          <p:cNvPr id="10" name="내용 개체 틀 11">
            <a:extLst>
              <a:ext uri="{FF2B5EF4-FFF2-40B4-BE49-F238E27FC236}">
                <a16:creationId xmlns:a16="http://schemas.microsoft.com/office/drawing/2014/main" id="{79B86693-463F-600A-4D84-8A500C367902}"/>
              </a:ext>
            </a:extLst>
          </p:cNvPr>
          <p:cNvSpPr txBox="1">
            <a:spLocks/>
          </p:cNvSpPr>
          <p:nvPr/>
        </p:nvSpPr>
        <p:spPr>
          <a:xfrm>
            <a:off x="179283" y="949449"/>
            <a:ext cx="11274284" cy="5606925"/>
          </a:xfrm>
          <a:prstGeom prst="rect">
            <a:avLst/>
          </a:prstGeom>
        </p:spPr>
        <p:txBody>
          <a:bodyPr vert="horz" lIns="91440" tIns="45720" rIns="91440" bIns="45720" rtlCol="0">
            <a:normAutofit/>
          </a:bodyPr>
          <a:lstStyle>
            <a:lvl1pPr marL="180000" indent="-180000" algn="l" defTabSz="914400" rtl="0" eaLnBrk="1" latinLnBrk="1" hangingPunct="1">
              <a:lnSpc>
                <a:spcPct val="90000"/>
              </a:lnSpc>
              <a:spcBef>
                <a:spcPts val="1000"/>
              </a:spcBef>
              <a:buFont typeface="Wingdings" panose="05000000000000000000" pitchFamily="2" charset="2"/>
              <a:buChar char="§"/>
              <a:defRPr sz="2000" kern="1200">
                <a:solidFill>
                  <a:schemeClr val="tx1"/>
                </a:solidFill>
                <a:latin typeface="맑은 고딕" panose="020B0503020000020004" pitchFamily="50" charset="-127"/>
                <a:ea typeface="맑은 고딕" panose="020B0503020000020004" pitchFamily="50" charset="-127"/>
                <a:cs typeface="Times New Roman" panose="02020603050405020304" pitchFamily="18" charset="0"/>
              </a:defRPr>
            </a:lvl1pPr>
            <a:lvl2pPr marL="360000" indent="-1800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맑은 고딕" panose="020B0503020000020004" pitchFamily="50" charset="-127"/>
                <a:cs typeface="Times New Roman" panose="02020603050405020304" pitchFamily="18" charset="0"/>
              </a:defRPr>
            </a:lvl2pPr>
            <a:lvl3pPr marL="540000" indent="-180000" algn="l" defTabSz="914400" rtl="0" eaLnBrk="1" latinLnBrk="1" hangingPunct="1">
              <a:lnSpc>
                <a:spcPct val="90000"/>
              </a:lnSpc>
              <a:spcBef>
                <a:spcPts val="500"/>
              </a:spcBef>
              <a:buFont typeface="Times New Roman" panose="02020603050405020304" pitchFamily="18" charset="0"/>
              <a:buChar char="−"/>
              <a:defRPr sz="1600" kern="1200">
                <a:solidFill>
                  <a:schemeClr val="tx1"/>
                </a:solidFill>
                <a:latin typeface="맑은 고딕" panose="020B0503020000020004" pitchFamily="50" charset="-127"/>
                <a:ea typeface="맑은 고딕" panose="020B0503020000020004" pitchFamily="50" charset="-127"/>
                <a:cs typeface="Times New Roman" panose="02020603050405020304" pitchFamily="18" charset="0"/>
              </a:defRPr>
            </a:lvl3pPr>
            <a:lvl4pPr marL="16002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맑은 고딕" panose="020B0503020000020004" pitchFamily="50" charset="-127"/>
                <a:ea typeface="맑은 고딕" panose="020B0503020000020004" pitchFamily="50" charset="-127"/>
                <a:cs typeface="Times New Roman" panose="02020603050405020304" pitchFamily="18" charset="0"/>
              </a:defRPr>
            </a:lvl4pPr>
            <a:lvl5pPr marL="2057400" indent="-228600" algn="l" defTabSz="914400" rtl="0" eaLnBrk="1" latinLnBrk="1" hangingPunct="1">
              <a:lnSpc>
                <a:spcPct val="90000"/>
              </a:lnSpc>
              <a:spcBef>
                <a:spcPts val="500"/>
              </a:spcBef>
              <a:buFont typeface="Arial" panose="020B0604020202020204" pitchFamily="34" charset="0"/>
              <a:buChar char="•"/>
              <a:defRPr sz="1400" kern="1200">
                <a:solidFill>
                  <a:schemeClr val="tx1"/>
                </a:solidFill>
                <a:latin typeface="맑은 고딕" panose="020B0503020000020004" pitchFamily="50" charset="-127"/>
                <a:ea typeface="맑은 고딕" panose="020B0503020000020004" pitchFamily="50" charset="-127"/>
                <a:cs typeface="Times New Roman" panose="02020603050405020304" pitchFamily="18"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a:latin typeface="Times New Roman" panose="02020603050405020304" pitchFamily="18" charset="0"/>
              </a:rPr>
              <a:t>Q &amp; A</a:t>
            </a:r>
          </a:p>
          <a:p>
            <a:pPr lvl="1">
              <a:lnSpc>
                <a:spcPct val="100000"/>
              </a:lnSpc>
              <a:spcBef>
                <a:spcPts val="1200"/>
              </a:spcBef>
              <a:buFont typeface="Wingdings" panose="05000000000000000000" pitchFamily="2" charset="2"/>
              <a:buChar char="§"/>
            </a:pPr>
            <a:r>
              <a:rPr lang="en-US" altLang="ko-KR" sz="2000" dirty="0">
                <a:latin typeface="Times New Roman" panose="02020603050405020304" pitchFamily="18" charset="0"/>
              </a:rPr>
              <a:t>Make Your Own Custom Model</a:t>
            </a:r>
          </a:p>
          <a:p>
            <a:pPr lvl="1">
              <a:lnSpc>
                <a:spcPct val="100000"/>
              </a:lnSpc>
              <a:spcBef>
                <a:spcPts val="1200"/>
              </a:spcBef>
              <a:buFont typeface="Wingdings" panose="05000000000000000000" pitchFamily="2" charset="2"/>
              <a:buChar char="§"/>
            </a:pPr>
            <a:r>
              <a:rPr lang="en-US" altLang="ko-KR" sz="2000" dirty="0">
                <a:latin typeface="Times New Roman" panose="02020603050405020304" pitchFamily="18" charset="0"/>
              </a:rPr>
              <a:t>Please feel free to experiment by adjusting various settings.</a:t>
            </a:r>
          </a:p>
        </p:txBody>
      </p:sp>
    </p:spTree>
    <p:extLst>
      <p:ext uri="{BB962C8B-B14F-4D97-AF65-F5344CB8AC3E}">
        <p14:creationId xmlns:p14="http://schemas.microsoft.com/office/powerpoint/2010/main" val="227210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3038475" y="1128422"/>
            <a:ext cx="6115051" cy="1538883"/>
          </a:xfrm>
          <a:prstGeom prst="rect">
            <a:avLst/>
          </a:prstGeom>
        </p:spPr>
        <p:txBody>
          <a:bodyPr wrap="square">
            <a:spAutoFit/>
          </a:bodyPr>
          <a:lstStyle/>
          <a:p>
            <a:pPr algn="ctr"/>
            <a:r>
              <a:rPr lang="en-US" altLang="ko-KR" sz="5400" b="1" dirty="0">
                <a:solidFill>
                  <a:schemeClr val="tx1">
                    <a:lumMod val="95000"/>
                    <a:lumOff val="5000"/>
                  </a:schemeClr>
                </a:solidFill>
                <a:latin typeface="Times New Roman" panose="02020603050405020304" pitchFamily="18" charset="0"/>
                <a:cs typeface="Times New Roman" panose="02020603050405020304" pitchFamily="18" charset="0"/>
              </a:rPr>
              <a:t>T</a:t>
            </a:r>
            <a:r>
              <a:rPr lang="en-US" altLang="ko-KR" sz="4000" b="1" dirty="0">
                <a:solidFill>
                  <a:schemeClr val="tx1">
                    <a:lumMod val="95000"/>
                    <a:lumOff val="5000"/>
                  </a:schemeClr>
                </a:solidFill>
                <a:latin typeface="Times New Roman" panose="02020603050405020304" pitchFamily="18" charset="0"/>
                <a:cs typeface="Times New Roman" panose="02020603050405020304" pitchFamily="18" charset="0"/>
              </a:rPr>
              <a:t>hank You</a:t>
            </a:r>
          </a:p>
          <a:p>
            <a:pPr algn="ctr"/>
            <a:r>
              <a:rPr lang="en-US" altLang="ko-KR" sz="4000" b="1" dirty="0">
                <a:solidFill>
                  <a:schemeClr val="tx1">
                    <a:lumMod val="95000"/>
                    <a:lumOff val="5000"/>
                  </a:schemeClr>
                </a:solidFill>
                <a:latin typeface="Times New Roman" panose="02020603050405020304" pitchFamily="18" charset="0"/>
                <a:cs typeface="Times New Roman" panose="02020603050405020304" pitchFamily="18" charset="0"/>
              </a:rPr>
              <a:t>for Your Attention.</a:t>
            </a:r>
          </a:p>
        </p:txBody>
      </p:sp>
      <p:sp>
        <p:nvSpPr>
          <p:cNvPr id="10" name="직사각형 9"/>
          <p:cNvSpPr/>
          <p:nvPr/>
        </p:nvSpPr>
        <p:spPr>
          <a:xfrm>
            <a:off x="1524000" y="6750052"/>
            <a:ext cx="9144000" cy="107951"/>
          </a:xfrm>
          <a:prstGeom prst="rect">
            <a:avLst/>
          </a:prstGeom>
          <a:gradFill flip="none" rotWithShape="1">
            <a:gsLst>
              <a:gs pos="100000">
                <a:srgbClr val="FF0000"/>
              </a:gs>
              <a:gs pos="67000">
                <a:srgbClr val="FF5D5D"/>
              </a:gs>
              <a:gs pos="585">
                <a:srgbClr val="FFCCCC"/>
              </a:gs>
              <a:gs pos="22000">
                <a:srgbClr val="FF9999"/>
              </a:gs>
              <a:gs pos="41000">
                <a:srgbClr val="FF9999"/>
              </a:gs>
              <a:gs pos="82000">
                <a:srgbClr val="FF000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431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79283" y="129132"/>
            <a:ext cx="11833435" cy="718018"/>
          </a:xfrm>
        </p:spPr>
        <p:txBody>
          <a:bodyPr>
            <a:normAutofit/>
          </a:bodyPr>
          <a:lstStyle/>
          <a:p>
            <a:r>
              <a:rPr lang="en-US" altLang="ko-KR" sz="3600" b="1" dirty="0">
                <a:solidFill>
                  <a:prstClr val="black"/>
                </a:solidFill>
                <a:latin typeface="Times New Roman" panose="02020603050405020304" pitchFamily="18" charset="0"/>
                <a:ea typeface="+mn-ea"/>
              </a:rPr>
              <a:t>0.0 Appendix</a:t>
            </a:r>
            <a:endParaRPr lang="ko-KR" altLang="en-US" sz="3600" b="1" dirty="0">
              <a:solidFill>
                <a:prstClr val="black"/>
              </a:solidFill>
              <a:latin typeface="Times New Roman" panose="02020603050405020304" pitchFamily="18" charset="0"/>
              <a:ea typeface="+mn-ea"/>
            </a:endParaRPr>
          </a:p>
        </p:txBody>
      </p:sp>
      <p:sp>
        <p:nvSpPr>
          <p:cNvPr id="4" name="슬라이드 번호 개체 틀 3"/>
          <p:cNvSpPr>
            <a:spLocks noGrp="1"/>
          </p:cNvSpPr>
          <p:nvPr>
            <p:ph type="sldNum" sz="quarter" idx="12"/>
          </p:nvPr>
        </p:nvSpPr>
        <p:spPr/>
        <p:txBody>
          <a:bodyPr/>
          <a:lstStyle/>
          <a:p>
            <a:pPr algn="l"/>
            <a:r>
              <a:rPr lang="en-US" altLang="ko-KR" i="1" dirty="0"/>
              <a:t>August 00th, 2023</a:t>
            </a:r>
            <a:r>
              <a:rPr lang="en-US" altLang="ko-KR" dirty="0"/>
              <a:t>    |    00/00</a:t>
            </a:r>
            <a:endParaRPr lang="ko-KR" altLang="en-US" dirty="0"/>
          </a:p>
        </p:txBody>
      </p:sp>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2" y="949449"/>
            <a:ext cx="12012717" cy="5606925"/>
          </a:xfrm>
        </p:spPr>
        <p:txBody>
          <a:bodyPr>
            <a:normAutofit/>
          </a:bodyPr>
          <a:lstStyle/>
          <a:p>
            <a:pPr>
              <a:lnSpc>
                <a:spcPct val="100000"/>
              </a:lnSpc>
              <a:spcBef>
                <a:spcPts val="1200"/>
              </a:spcBef>
              <a:buFont typeface="Wingdings" panose="05000000000000000000" pitchFamily="2" charset="2"/>
              <a:buChar char="v"/>
            </a:pPr>
            <a:r>
              <a:rPr lang="en-US" altLang="ko-KR" sz="1800" b="1" dirty="0">
                <a:latin typeface="Times New Roman" panose="02020603050405020304" pitchFamily="18" charset="0"/>
              </a:rPr>
              <a:t>A</a:t>
            </a:r>
          </a:p>
          <a:p>
            <a:pPr lvl="1">
              <a:lnSpc>
                <a:spcPct val="100000"/>
              </a:lnSpc>
              <a:spcBef>
                <a:spcPts val="1200"/>
              </a:spcBef>
              <a:buFont typeface="Wingdings" panose="05000000000000000000" pitchFamily="2" charset="2"/>
              <a:buChar char="Ø"/>
            </a:pPr>
            <a:r>
              <a:rPr lang="en-US" altLang="ko-KR" sz="1400" dirty="0">
                <a:latin typeface="Times New Roman" panose="02020603050405020304" pitchFamily="18" charset="0"/>
              </a:rPr>
              <a:t> B</a:t>
            </a:r>
            <a:r>
              <a:rPr lang="en-US" altLang="ko-KR" sz="1800" b="1" dirty="0">
                <a:latin typeface="Times New Roman" panose="02020603050405020304" pitchFamily="18" charset="0"/>
              </a:rPr>
              <a:t> </a:t>
            </a:r>
          </a:p>
        </p:txBody>
      </p:sp>
    </p:spTree>
    <p:extLst>
      <p:ext uri="{BB962C8B-B14F-4D97-AF65-F5344CB8AC3E}">
        <p14:creationId xmlns:p14="http://schemas.microsoft.com/office/powerpoint/2010/main" val="2434188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2" y="949449"/>
            <a:ext cx="12012717" cy="5606925"/>
          </a:xfrm>
        </p:spPr>
        <p:txBody>
          <a:bodyPr>
            <a:normAutofit/>
          </a:bodyPr>
          <a:lstStyle/>
          <a:p>
            <a:pPr lvl="1">
              <a:lnSpc>
                <a:spcPct val="100000"/>
              </a:lnSpc>
              <a:spcBef>
                <a:spcPts val="1200"/>
              </a:spcBef>
              <a:buFont typeface="Wingdings" panose="05000000000000000000" pitchFamily="2" charset="2"/>
              <a:buChar char="§"/>
            </a:pPr>
            <a:r>
              <a:rPr lang="en-US" altLang="ko-KR" sz="1400" b="1" dirty="0" smtClean="0">
                <a:latin typeface="Times New Roman" panose="02020603050405020304" pitchFamily="18" charset="0"/>
              </a:rPr>
              <a:t>Classification</a:t>
            </a:r>
            <a:r>
              <a:rPr lang="en-US" altLang="ko-KR" sz="1400" dirty="0" smtClean="0">
                <a:latin typeface="Times New Roman" panose="02020603050405020304" pitchFamily="18" charset="0"/>
              </a:rPr>
              <a:t> </a:t>
            </a:r>
            <a:r>
              <a:rPr lang="en-US" altLang="ko-KR" sz="1400" dirty="0">
                <a:latin typeface="Times New Roman" panose="02020603050405020304" pitchFamily="18" charset="0"/>
              </a:rPr>
              <a:t>is one of the fundamental task in computer vision which for predicting given images to predefined classes or categories.</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As an example below, if there is </a:t>
            </a:r>
            <a:r>
              <a:rPr lang="en-US" altLang="ko-KR" sz="1400" b="1" dirty="0">
                <a:latin typeface="Times New Roman" panose="02020603050405020304" pitchFamily="18" charset="0"/>
              </a:rPr>
              <a:t>dataset</a:t>
            </a:r>
            <a:r>
              <a:rPr lang="en-US" altLang="ko-KR" sz="1400" dirty="0">
                <a:latin typeface="Times New Roman" panose="02020603050405020304" pitchFamily="18" charset="0"/>
              </a:rPr>
              <a:t> included images of dogs and cats, make </a:t>
            </a:r>
            <a:r>
              <a:rPr lang="en-US" altLang="ko-KR" sz="1400" b="1" dirty="0">
                <a:latin typeface="Times New Roman" panose="02020603050405020304" pitchFamily="18" charset="0"/>
              </a:rPr>
              <a:t>model</a:t>
            </a:r>
            <a:r>
              <a:rPr lang="en-US" altLang="ko-KR" sz="1400" dirty="0">
                <a:latin typeface="Times New Roman" panose="02020603050405020304" pitchFamily="18" charset="0"/>
              </a:rPr>
              <a:t> to be able to classify dogs and cats by </a:t>
            </a:r>
            <a:r>
              <a:rPr lang="en-US" altLang="ko-KR" sz="1400" b="1" dirty="0">
                <a:latin typeface="Times New Roman" panose="02020603050405020304" pitchFamily="18" charset="0"/>
              </a:rPr>
              <a:t>training</a:t>
            </a:r>
            <a:r>
              <a:rPr lang="en-US" altLang="ko-KR" sz="1400" dirty="0">
                <a:latin typeface="Times New Roman" panose="02020603050405020304" pitchFamily="18" charset="0"/>
              </a:rPr>
              <a:t> with dataset is one case of classification task.</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In this chapter we will train model for classification using by open dataset and predefined model.</a:t>
            </a:r>
            <a:endParaRPr lang="en-US" altLang="ko-KR" sz="1600" dirty="0"/>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smtClean="0">
                <a:latin typeface="Times New Roman" panose="02020603050405020304" pitchFamily="18" charset="0"/>
              </a:rPr>
              <a:t>Overview</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3</a:t>
            </a:fld>
            <a:r>
              <a:rPr lang="en-US" altLang="ko-KR" dirty="0"/>
              <a:t>/37</a:t>
            </a:r>
            <a:endParaRPr lang="ko-KR" altLang="en-US" dirty="0"/>
          </a:p>
        </p:txBody>
      </p:sp>
      <p:grpSp>
        <p:nvGrpSpPr>
          <p:cNvPr id="5" name="그룹 4">
            <a:extLst>
              <a:ext uri="{FF2B5EF4-FFF2-40B4-BE49-F238E27FC236}">
                <a16:creationId xmlns:a16="http://schemas.microsoft.com/office/drawing/2014/main" id="{11F85493-E261-CC74-770F-7D382A10DCD3}"/>
              </a:ext>
            </a:extLst>
          </p:cNvPr>
          <p:cNvGrpSpPr/>
          <p:nvPr/>
        </p:nvGrpSpPr>
        <p:grpSpPr>
          <a:xfrm>
            <a:off x="5825395" y="3054292"/>
            <a:ext cx="1554481" cy="2123440"/>
            <a:chOff x="4170680" y="3119120"/>
            <a:chExt cx="1554481" cy="2123440"/>
          </a:xfrm>
        </p:grpSpPr>
        <p:sp>
          <p:nvSpPr>
            <p:cNvPr id="6" name="정육면체 5">
              <a:extLst>
                <a:ext uri="{FF2B5EF4-FFF2-40B4-BE49-F238E27FC236}">
                  <a16:creationId xmlns:a16="http://schemas.microsoft.com/office/drawing/2014/main" id="{04CE4703-DAEE-8AF1-BCC4-72D2806CC540}"/>
                </a:ext>
              </a:extLst>
            </p:cNvPr>
            <p:cNvSpPr/>
            <p:nvPr/>
          </p:nvSpPr>
          <p:spPr>
            <a:xfrm>
              <a:off x="4170680" y="3119120"/>
              <a:ext cx="862764" cy="2123440"/>
            </a:xfrm>
            <a:prstGeom prst="cube">
              <a:avLst>
                <a:gd name="adj" fmla="val 78017"/>
              </a:avLst>
            </a:prstGeom>
            <a:solidFill>
              <a:schemeClr val="bg2">
                <a:lumMod val="7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정육면체 6">
              <a:extLst>
                <a:ext uri="{FF2B5EF4-FFF2-40B4-BE49-F238E27FC236}">
                  <a16:creationId xmlns:a16="http://schemas.microsoft.com/office/drawing/2014/main" id="{BBAB6011-AFB4-EB04-02F5-76938D461948}"/>
                </a:ext>
              </a:extLst>
            </p:cNvPr>
            <p:cNvSpPr/>
            <p:nvPr/>
          </p:nvSpPr>
          <p:spPr>
            <a:xfrm>
              <a:off x="4480560" y="3225800"/>
              <a:ext cx="777240" cy="1910080"/>
            </a:xfrm>
            <a:prstGeom prst="cube">
              <a:avLst>
                <a:gd name="adj" fmla="val 78017"/>
              </a:avLst>
            </a:prstGeom>
            <a:solidFill>
              <a:schemeClr val="bg2">
                <a:lumMod val="7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정육면체 7">
              <a:extLst>
                <a:ext uri="{FF2B5EF4-FFF2-40B4-BE49-F238E27FC236}">
                  <a16:creationId xmlns:a16="http://schemas.microsoft.com/office/drawing/2014/main" id="{45F7F1A1-536F-F8ED-5BFC-678372B3D292}"/>
                </a:ext>
              </a:extLst>
            </p:cNvPr>
            <p:cNvSpPr/>
            <p:nvPr/>
          </p:nvSpPr>
          <p:spPr>
            <a:xfrm>
              <a:off x="4809924" y="3364322"/>
              <a:ext cx="696067" cy="1710597"/>
            </a:xfrm>
            <a:prstGeom prst="cube">
              <a:avLst>
                <a:gd name="adj" fmla="val 78017"/>
              </a:avLst>
            </a:prstGeom>
            <a:solidFill>
              <a:schemeClr val="bg2">
                <a:lumMod val="7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정육면체 8">
              <a:extLst>
                <a:ext uri="{FF2B5EF4-FFF2-40B4-BE49-F238E27FC236}">
                  <a16:creationId xmlns:a16="http://schemas.microsoft.com/office/drawing/2014/main" id="{0FA5FA64-2153-4CE6-3294-BD2517A3C0F4}"/>
                </a:ext>
              </a:extLst>
            </p:cNvPr>
            <p:cNvSpPr/>
            <p:nvPr/>
          </p:nvSpPr>
          <p:spPr>
            <a:xfrm>
              <a:off x="5119805" y="3516126"/>
              <a:ext cx="605356" cy="1487673"/>
            </a:xfrm>
            <a:prstGeom prst="cube">
              <a:avLst>
                <a:gd name="adj" fmla="val 78017"/>
              </a:avLst>
            </a:prstGeom>
            <a:solidFill>
              <a:schemeClr val="bg2">
                <a:lumMod val="7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a) A dog's picture from object classification dataset ImageNet; (b) 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247" y="2947612"/>
            <a:ext cx="1174142" cy="1174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ild an AI Cat Chaser with Jetson TX1 and Caffe | NVIDIA Technical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1001" y="4318862"/>
            <a:ext cx="1167890" cy="11741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0" y="3729382"/>
            <a:ext cx="1024914" cy="373714"/>
          </a:xfrm>
          <a:prstGeom prst="rect">
            <a:avLst/>
          </a:prstGeom>
          <a:noFill/>
        </p:spPr>
        <p:txBody>
          <a:bodyPr wrap="square" rtlCol="0">
            <a:spAutoFit/>
          </a:bodyPr>
          <a:lstStyle/>
          <a:p>
            <a:pPr algn="r"/>
            <a:r>
              <a:rPr lang="en-US" altLang="ko-KR" dirty="0"/>
              <a:t>DOG</a:t>
            </a:r>
            <a:endParaRPr lang="ko-KR" altLang="en-US" dirty="0"/>
          </a:p>
        </p:txBody>
      </p:sp>
      <p:sp>
        <p:nvSpPr>
          <p:cNvPr id="13" name="TextBox 12"/>
          <p:cNvSpPr txBox="1"/>
          <p:nvPr/>
        </p:nvSpPr>
        <p:spPr>
          <a:xfrm>
            <a:off x="2743200" y="5071052"/>
            <a:ext cx="1024914" cy="373714"/>
          </a:xfrm>
          <a:prstGeom prst="rect">
            <a:avLst/>
          </a:prstGeom>
          <a:noFill/>
        </p:spPr>
        <p:txBody>
          <a:bodyPr wrap="square" rtlCol="0">
            <a:spAutoFit/>
          </a:bodyPr>
          <a:lstStyle/>
          <a:p>
            <a:pPr algn="r"/>
            <a:r>
              <a:rPr lang="en-US" altLang="ko-KR" dirty="0"/>
              <a:t>CAT</a:t>
            </a:r>
            <a:endParaRPr lang="ko-KR" altLang="en-US" dirty="0"/>
          </a:p>
        </p:txBody>
      </p:sp>
      <p:sp>
        <p:nvSpPr>
          <p:cNvPr id="10" name="오른쪽 화살표 9"/>
          <p:cNvSpPr/>
          <p:nvPr/>
        </p:nvSpPr>
        <p:spPr>
          <a:xfrm rot="1654734">
            <a:off x="5304006" y="3802586"/>
            <a:ext cx="326571" cy="252419"/>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6077607" y="5724436"/>
            <a:ext cx="1024914" cy="373714"/>
          </a:xfrm>
          <a:prstGeom prst="rect">
            <a:avLst/>
          </a:prstGeom>
          <a:noFill/>
        </p:spPr>
        <p:txBody>
          <a:bodyPr wrap="square" rtlCol="0">
            <a:spAutoFit/>
          </a:bodyPr>
          <a:lstStyle/>
          <a:p>
            <a:pPr algn="ctr"/>
            <a:r>
              <a:rPr lang="en-US" altLang="ko-KR" dirty="0"/>
              <a:t>Network</a:t>
            </a:r>
            <a:endParaRPr lang="ko-KR" altLang="en-US" dirty="0"/>
          </a:p>
        </p:txBody>
      </p:sp>
      <p:sp>
        <p:nvSpPr>
          <p:cNvPr id="16" name="오른쪽 화살표 15"/>
          <p:cNvSpPr/>
          <p:nvPr/>
        </p:nvSpPr>
        <p:spPr>
          <a:xfrm>
            <a:off x="7574770" y="4028582"/>
            <a:ext cx="326571" cy="252419"/>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7901341" y="3473415"/>
            <a:ext cx="1024914" cy="873572"/>
          </a:xfrm>
          <a:prstGeom prst="rect">
            <a:avLst/>
          </a:prstGeom>
          <a:noFill/>
        </p:spPr>
        <p:txBody>
          <a:bodyPr wrap="square" rtlCol="0">
            <a:spAutoFit/>
          </a:bodyPr>
          <a:lstStyle/>
          <a:p>
            <a:pPr algn="ctr">
              <a:lnSpc>
                <a:spcPct val="150000"/>
              </a:lnSpc>
            </a:pPr>
            <a:r>
              <a:rPr lang="en-US" altLang="ko-KR" u="sng" dirty="0"/>
              <a:t>Output</a:t>
            </a:r>
          </a:p>
          <a:p>
            <a:pPr algn="ctr">
              <a:lnSpc>
                <a:spcPct val="150000"/>
              </a:lnSpc>
            </a:pPr>
            <a:r>
              <a:rPr lang="en-US" altLang="ko-KR" dirty="0"/>
              <a:t>DOG</a:t>
            </a:r>
            <a:endParaRPr lang="ko-KR" altLang="en-US" dirty="0"/>
          </a:p>
        </p:txBody>
      </p:sp>
      <p:sp>
        <p:nvSpPr>
          <p:cNvPr id="19" name="TextBox 18"/>
          <p:cNvSpPr txBox="1"/>
          <p:nvPr/>
        </p:nvSpPr>
        <p:spPr>
          <a:xfrm>
            <a:off x="3972489" y="5724436"/>
            <a:ext cx="1024914" cy="373714"/>
          </a:xfrm>
          <a:prstGeom prst="rect">
            <a:avLst/>
          </a:prstGeom>
          <a:noFill/>
        </p:spPr>
        <p:txBody>
          <a:bodyPr wrap="square" rtlCol="0">
            <a:spAutoFit/>
          </a:bodyPr>
          <a:lstStyle/>
          <a:p>
            <a:pPr algn="ctr"/>
            <a:r>
              <a:rPr lang="en-US" altLang="ko-KR" dirty="0"/>
              <a:t>Dataset</a:t>
            </a:r>
            <a:endParaRPr lang="ko-KR" altLang="en-US" dirty="0"/>
          </a:p>
        </p:txBody>
      </p:sp>
      <p:sp>
        <p:nvSpPr>
          <p:cNvPr id="18" name="왼쪽 대괄호 17"/>
          <p:cNvSpPr/>
          <p:nvPr/>
        </p:nvSpPr>
        <p:spPr>
          <a:xfrm rot="16200000">
            <a:off x="4405636" y="4843650"/>
            <a:ext cx="158620" cy="162134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왼쪽 대괄호 21"/>
          <p:cNvSpPr/>
          <p:nvPr/>
        </p:nvSpPr>
        <p:spPr>
          <a:xfrm rot="16200000">
            <a:off x="6510754" y="4843650"/>
            <a:ext cx="158620" cy="162134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58668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smtClean="0">
                <a:latin typeface="Times New Roman" panose="02020603050405020304" pitchFamily="18" charset="0"/>
              </a:rPr>
              <a:t>Custom CNN Model</a:t>
            </a:r>
            <a:endParaRPr lang="en-US" altLang="ko-KR" b="1" dirty="0">
              <a:latin typeface="Times New Roman" panose="02020603050405020304" pitchFamily="18" charset="0"/>
            </a:endParaRP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We can make CNN model by inherit ‘</a:t>
            </a:r>
            <a:r>
              <a:rPr lang="en-US" altLang="ko-KR" sz="1400" dirty="0" err="1" smtClean="0">
                <a:latin typeface="Times New Roman" panose="02020603050405020304" pitchFamily="18" charset="0"/>
              </a:rPr>
              <a:t>nn.Module</a:t>
            </a:r>
            <a:r>
              <a:rPr lang="en-US" altLang="ko-KR" sz="1400" dirty="0" smtClean="0">
                <a:latin typeface="Times New Roman" panose="02020603050405020304" pitchFamily="18" charset="0"/>
              </a:rPr>
              <a:t>’ in </a:t>
            </a:r>
            <a:r>
              <a:rPr lang="en-US" altLang="ko-KR" sz="1400" dirty="0" err="1" smtClean="0">
                <a:latin typeface="Times New Roman" panose="02020603050405020304" pitchFamily="18" charset="0"/>
              </a:rPr>
              <a:t>Pytorch</a:t>
            </a:r>
            <a:r>
              <a:rPr lang="en-US" altLang="ko-KR" sz="1400" dirty="0" smtClean="0">
                <a:latin typeface="Times New Roman" panose="02020603050405020304" pitchFamily="18" charset="0"/>
              </a:rPr>
              <a:t>.</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To make basic CNN we need to define ‘__</a:t>
            </a:r>
            <a:r>
              <a:rPr lang="en-US" altLang="ko-KR" sz="1400" dirty="0" err="1" smtClean="0">
                <a:latin typeface="Times New Roman" panose="02020603050405020304" pitchFamily="18" charset="0"/>
              </a:rPr>
              <a:t>init</a:t>
            </a:r>
            <a:r>
              <a:rPr lang="en-US" altLang="ko-KR" sz="1400" dirty="0" smtClean="0">
                <a:latin typeface="Times New Roman" panose="02020603050405020304" pitchFamily="18" charset="0"/>
              </a:rPr>
              <a:t>__’ and ‘forward’ methods.</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‘__</a:t>
            </a:r>
            <a:r>
              <a:rPr lang="en-US" altLang="ko-KR" sz="1400" dirty="0" err="1" smtClean="0">
                <a:latin typeface="Times New Roman" panose="02020603050405020304" pitchFamily="18" charset="0"/>
              </a:rPr>
              <a:t>init</a:t>
            </a:r>
            <a:r>
              <a:rPr lang="en-US" altLang="ko-KR" sz="1400" dirty="0" smtClean="0">
                <a:latin typeface="Times New Roman" panose="02020603050405020304" pitchFamily="18" charset="0"/>
              </a:rPr>
              <a:t>__’ is method is a method that automatically called when a new instance of the class is created for initialize the attributes of the object.</a:t>
            </a:r>
            <a:endParaRPr lang="en-US" altLang="ko-KR" sz="1400" dirty="0">
              <a:latin typeface="Times New Roman" panose="02020603050405020304" pitchFamily="18" charset="0"/>
            </a:endParaRP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To inherit </a:t>
            </a:r>
            <a:r>
              <a:rPr lang="en-US" altLang="ko-KR" sz="1400" dirty="0" err="1" smtClean="0">
                <a:latin typeface="Times New Roman" panose="02020603050405020304" pitchFamily="18" charset="0"/>
              </a:rPr>
              <a:t>nn.Module</a:t>
            </a:r>
            <a:r>
              <a:rPr lang="en-US" altLang="ko-KR" sz="1400" dirty="0" smtClean="0">
                <a:latin typeface="Times New Roman" panose="02020603050405020304" pitchFamily="18" charset="0"/>
              </a:rPr>
              <a:t> calling super method is necessary.</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CNN for classification generally builds up several convolutional layers and using fully connected layer(Linear) at last to predict a class.</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‘forward’ is method that define the computation performed when an instance of the class is called as a function.</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In ‘forward’, input go through the convolution layers and after linear layer, but before entering the </a:t>
            </a:r>
            <a:r>
              <a:rPr lang="en-US" altLang="ko-KR" sz="1400" dirty="0">
                <a:latin typeface="Times New Roman" panose="02020603050405020304" pitchFamily="18" charset="0"/>
              </a:rPr>
              <a:t>linear layer flatten is </a:t>
            </a:r>
            <a:r>
              <a:rPr lang="en-US" altLang="ko-KR" sz="1400" dirty="0" smtClean="0">
                <a:latin typeface="Times New Roman" panose="02020603050405020304" pitchFamily="18" charset="0"/>
              </a:rPr>
              <a:t>required.</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Also, </a:t>
            </a:r>
            <a:r>
              <a:rPr lang="en-US" altLang="ko-KR" sz="1400" dirty="0" err="1" smtClean="0">
                <a:latin typeface="Times New Roman" panose="02020603050405020304" pitchFamily="18" charset="0"/>
              </a:rPr>
              <a:t>softmax</a:t>
            </a:r>
            <a:r>
              <a:rPr lang="en-US" altLang="ko-KR" sz="1400" dirty="0" smtClean="0">
                <a:latin typeface="Times New Roman" panose="02020603050405020304" pitchFamily="18" charset="0"/>
              </a:rPr>
              <a:t> is needed if the loss function is not Cross Entropy Loss.</a:t>
            </a:r>
            <a:endParaRPr lang="en-US" altLang="ko-KR" sz="1400" dirty="0">
              <a:latin typeface="Times New Roman" panose="02020603050405020304" pitchFamily="18" charset="0"/>
            </a:endParaRP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smtClean="0">
                <a:latin typeface="Times New Roman" panose="02020603050405020304" pitchFamily="18" charset="0"/>
              </a:rPr>
              <a:t>Trainer</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4</a:t>
            </a:fld>
            <a:r>
              <a:rPr lang="en-US" altLang="ko-KR" dirty="0"/>
              <a:t>/37</a:t>
            </a:r>
            <a:endParaRPr lang="ko-KR" altLang="en-US" dirty="0"/>
          </a:p>
        </p:txBody>
      </p:sp>
      <p:pic>
        <p:nvPicPr>
          <p:cNvPr id="11" name="그림 10"/>
          <p:cNvPicPr>
            <a:picLocks noChangeAspect="1"/>
          </p:cNvPicPr>
          <p:nvPr/>
        </p:nvPicPr>
        <p:blipFill>
          <a:blip r:embed="rId3"/>
          <a:stretch>
            <a:fillRect/>
          </a:stretch>
        </p:blipFill>
        <p:spPr>
          <a:xfrm>
            <a:off x="5920033" y="1418110"/>
            <a:ext cx="5760000" cy="4113250"/>
          </a:xfrm>
          <a:prstGeom prst="rect">
            <a:avLst/>
          </a:prstGeom>
        </p:spPr>
      </p:pic>
    </p:spTree>
    <p:extLst>
      <p:ext uri="{BB962C8B-B14F-4D97-AF65-F5344CB8AC3E}">
        <p14:creationId xmlns:p14="http://schemas.microsoft.com/office/powerpoint/2010/main" val="170061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smtClean="0">
                <a:latin typeface="Times New Roman" panose="02020603050405020304" pitchFamily="18" charset="0"/>
              </a:rPr>
              <a:t>Predefined Model</a:t>
            </a:r>
          </a:p>
          <a:p>
            <a:pPr lvl="1">
              <a:lnSpc>
                <a:spcPct val="100000"/>
              </a:lnSpc>
              <a:spcBef>
                <a:spcPts val="1200"/>
              </a:spcBef>
              <a:buFont typeface="Wingdings" panose="05000000000000000000" pitchFamily="2" charset="2"/>
              <a:buChar char="§"/>
            </a:pPr>
            <a:r>
              <a:rPr lang="en-US" altLang="ko-KR" sz="1400" dirty="0" err="1" smtClean="0">
                <a:latin typeface="Times New Roman" panose="02020603050405020304" pitchFamily="18" charset="0"/>
              </a:rPr>
              <a:t>Torchvision</a:t>
            </a:r>
            <a:r>
              <a:rPr lang="en-US" altLang="ko-KR" sz="1400" dirty="0" smtClean="0">
                <a:latin typeface="Times New Roman" panose="02020603050405020304" pitchFamily="18" charset="0"/>
              </a:rPr>
              <a:t> provides several predefined models.</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You </a:t>
            </a:r>
            <a:r>
              <a:rPr lang="en-US" altLang="ko-KR" sz="1400" dirty="0">
                <a:latin typeface="Times New Roman" panose="02020603050405020304" pitchFamily="18" charset="0"/>
              </a:rPr>
              <a:t>can use predefined models by importing </a:t>
            </a:r>
            <a:r>
              <a:rPr lang="en-US" altLang="ko-KR" sz="1400" dirty="0" smtClean="0">
                <a:latin typeface="Times New Roman" panose="02020603050405020304" pitchFamily="18" charset="0"/>
              </a:rPr>
              <a:t>‘</a:t>
            </a:r>
            <a:r>
              <a:rPr lang="en-US" altLang="ko-KR" sz="1400" dirty="0" err="1" smtClean="0">
                <a:latin typeface="Times New Roman" panose="02020603050405020304" pitchFamily="18" charset="0"/>
              </a:rPr>
              <a:t>torchvision.models</a:t>
            </a:r>
            <a:r>
              <a:rPr lang="en-US" altLang="ko-KR" sz="1400" dirty="0" smtClean="0">
                <a:latin typeface="Times New Roman" panose="02020603050405020304" pitchFamily="18" charset="0"/>
              </a:rPr>
              <a:t>’.</a:t>
            </a:r>
            <a:endParaRPr lang="en-US" altLang="ko-KR" sz="1400" dirty="0">
              <a:latin typeface="Times New Roman" panose="02020603050405020304" pitchFamily="18" charset="0"/>
            </a:endParaRP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If </a:t>
            </a:r>
            <a:r>
              <a:rPr lang="en-US" altLang="ko-KR" sz="1400" dirty="0">
                <a:latin typeface="Times New Roman" panose="02020603050405020304" pitchFamily="18" charset="0"/>
              </a:rPr>
              <a:t>you want ImageNet pretrained parameter for model weight, change pretrained parameter in model to True.</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Because default output size of model would be different with number of classes in dataset we will used, </a:t>
            </a:r>
            <a:r>
              <a:rPr lang="en-US" altLang="ko-KR" sz="1400" dirty="0" smtClean="0">
                <a:latin typeface="Times New Roman" panose="02020603050405020304" pitchFamily="18" charset="0"/>
              </a:rPr>
              <a:t>changing the </a:t>
            </a:r>
            <a:r>
              <a:rPr lang="en-US" altLang="ko-KR" sz="1400" dirty="0">
                <a:latin typeface="Times New Roman" panose="02020603050405020304" pitchFamily="18" charset="0"/>
              </a:rPr>
              <a:t>model output size to the number of classes in the dataset is required.</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smtClean="0">
                <a:latin typeface="Times New Roman" panose="02020603050405020304" pitchFamily="18" charset="0"/>
              </a:rPr>
              <a:t>Trainer</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5</a:t>
            </a:fld>
            <a:r>
              <a:rPr lang="en-US" altLang="ko-KR" dirty="0"/>
              <a:t>/37</a:t>
            </a:r>
            <a:endParaRPr lang="ko-KR" altLang="en-US" dirty="0"/>
          </a:p>
        </p:txBody>
      </p:sp>
      <p:pic>
        <p:nvPicPr>
          <p:cNvPr id="7170" name="Picture 2" descr="ResNet-18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47588"/>
            <a:ext cx="3839787" cy="346741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9935787" y="5865766"/>
            <a:ext cx="1800493" cy="338554"/>
          </a:xfrm>
          <a:prstGeom prst="rect">
            <a:avLst/>
          </a:prstGeom>
        </p:spPr>
        <p:txBody>
          <a:bodyPr wrap="none">
            <a:spAutoFit/>
          </a:bodyPr>
          <a:lstStyle/>
          <a:p>
            <a:r>
              <a:rPr lang="en-US" altLang="ko-KR" sz="1600" dirty="0" smtClean="0"/>
              <a:t>ResNet18 Structure</a:t>
            </a:r>
            <a:endParaRPr lang="ko-KR" altLang="en-US" sz="1600" dirty="0"/>
          </a:p>
        </p:txBody>
      </p:sp>
      <p:sp>
        <p:nvSpPr>
          <p:cNvPr id="3" name="직사각형 2"/>
          <p:cNvSpPr/>
          <p:nvPr/>
        </p:nvSpPr>
        <p:spPr>
          <a:xfrm>
            <a:off x="5920033" y="6204320"/>
            <a:ext cx="6096000" cy="230832"/>
          </a:xfrm>
          <a:prstGeom prst="rect">
            <a:avLst/>
          </a:prstGeom>
        </p:spPr>
        <p:txBody>
          <a:bodyPr>
            <a:spAutoFit/>
          </a:bodyPr>
          <a:lstStyle/>
          <a:p>
            <a:r>
              <a:rPr lang="ko-KR" altLang="en-US" sz="900" dirty="0"/>
              <a:t>https://www.researchgate.net/figure/ResNet-18-Architecture_tbl1_322476121</a:t>
            </a:r>
          </a:p>
        </p:txBody>
      </p:sp>
      <p:pic>
        <p:nvPicPr>
          <p:cNvPr id="8" name="그림 7"/>
          <p:cNvPicPr>
            <a:picLocks noChangeAspect="1"/>
          </p:cNvPicPr>
          <p:nvPr/>
        </p:nvPicPr>
        <p:blipFill>
          <a:blip r:embed="rId4"/>
          <a:stretch>
            <a:fillRect/>
          </a:stretch>
        </p:blipFill>
        <p:spPr>
          <a:xfrm>
            <a:off x="6088033" y="1339369"/>
            <a:ext cx="5760000" cy="1138942"/>
          </a:xfrm>
          <a:prstGeom prst="rect">
            <a:avLst/>
          </a:prstGeom>
        </p:spPr>
      </p:pic>
    </p:spTree>
    <p:extLst>
      <p:ext uri="{BB962C8B-B14F-4D97-AF65-F5344CB8AC3E}">
        <p14:creationId xmlns:p14="http://schemas.microsoft.com/office/powerpoint/2010/main" val="1056303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smtClean="0">
                    <a:latin typeface="Times New Roman" panose="02020603050405020304" pitchFamily="18" charset="0"/>
                  </a:rPr>
                  <a:t> </a:t>
                </a:r>
                <a:r>
                  <a:rPr lang="en-US" altLang="ko-KR" b="1" dirty="0" smtClean="0">
                    <a:latin typeface="Times New Roman" panose="02020603050405020304" pitchFamily="18" charset="0"/>
                  </a:rPr>
                  <a:t>Loss Function</a:t>
                </a:r>
                <a:endParaRPr lang="en-US" altLang="ko-KR" sz="1400" dirty="0" smtClean="0">
                  <a:latin typeface="Times New Roman" panose="02020603050405020304" pitchFamily="18" charset="0"/>
                </a:endParaRP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Loss function is</a:t>
                </a:r>
                <a:r>
                  <a:rPr lang="en-US" altLang="ko-KR" sz="1400" dirty="0">
                    <a:latin typeface="Times New Roman" panose="02020603050405020304" pitchFamily="18" charset="0"/>
                  </a:rPr>
                  <a:t> </a:t>
                </a:r>
                <a:r>
                  <a:rPr lang="en-US" altLang="ko-KR" sz="1400" dirty="0" smtClean="0">
                    <a:latin typeface="Times New Roman" panose="02020603050405020304" pitchFamily="18" charset="0"/>
                  </a:rPr>
                  <a:t>a mathematical functions that measures the inconsistency between the prediction and ground truth.</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Cross Entropy Loss is the most commonly used loss function in classification tasks. </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Equation of Cross Entropy Loss is </a:t>
                </a: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𝐿</m:t>
                        </m:r>
                      </m:e>
                      <m:sub>
                        <m:r>
                          <a:rPr lang="en-US" altLang="ko-KR" sz="1400" b="0" i="1" smtClean="0">
                            <a:latin typeface="Cambria Math" panose="02040503050406030204" pitchFamily="18" charset="0"/>
                          </a:rPr>
                          <m:t>𝑐𝑒</m:t>
                        </m:r>
                      </m:sub>
                    </m:sSub>
                    <m:r>
                      <a:rPr lang="en-US" altLang="ko-KR" sz="1400" b="0" i="1" smtClean="0">
                        <a:latin typeface="Cambria Math" panose="02040503050406030204" pitchFamily="18" charset="0"/>
                      </a:rPr>
                      <m:t>=−</m:t>
                    </m:r>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𝑖</m:t>
                        </m:r>
                        <m: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𝑁</m:t>
                        </m:r>
                      </m:sup>
                      <m:e>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𝑦</m:t>
                            </m:r>
                          </m:e>
                          <m:sub>
                            <m:r>
                              <a:rPr lang="en-US" altLang="ko-KR" sz="1400" b="0" i="1" smtClean="0">
                                <a:latin typeface="Cambria Math" panose="02040503050406030204" pitchFamily="18" charset="0"/>
                              </a:rPr>
                              <m:t>𝑖</m:t>
                            </m:r>
                          </m:sub>
                        </m:sSub>
                        <m:func>
                          <m:funcPr>
                            <m:ctrlPr>
                              <a:rPr lang="en-US" altLang="ko-KR" sz="1400" b="0" i="1" smtClean="0">
                                <a:latin typeface="Cambria Math" panose="02040503050406030204" pitchFamily="18" charset="0"/>
                              </a:rPr>
                            </m:ctrlPr>
                          </m:funcPr>
                          <m:fName>
                            <m:r>
                              <m:rPr>
                                <m:sty m:val="p"/>
                              </m:rPr>
                              <a:rPr lang="en-US" altLang="ko-KR" sz="1400" b="0" i="0" smtClean="0">
                                <a:latin typeface="Cambria Math" panose="02040503050406030204" pitchFamily="18" charset="0"/>
                              </a:rPr>
                              <m:t>log</m:t>
                            </m:r>
                          </m:fName>
                          <m:e>
                            <m:sSub>
                              <m:sSubPr>
                                <m:ctrlPr>
                                  <a:rPr lang="en-US" altLang="ko-KR" sz="1400" i="1">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𝑦</m:t>
                                    </m:r>
                                  </m:e>
                                </m:acc>
                              </m:e>
                              <m:sub>
                                <m:r>
                                  <a:rPr lang="en-US" altLang="ko-KR" sz="1400" i="1">
                                    <a:latin typeface="Cambria Math" panose="02040503050406030204" pitchFamily="18" charset="0"/>
                                  </a:rPr>
                                  <m:t>𝑖</m:t>
                                </m:r>
                              </m:sub>
                            </m:sSub>
                          </m:e>
                        </m:func>
                      </m:e>
                    </m:nary>
                  </m:oMath>
                </a14:m>
                <a:r>
                  <a:rPr lang="en-US" altLang="ko-KR" sz="1400" dirty="0" smtClean="0">
                    <a:latin typeface="Times New Roman" panose="02020603050405020304" pitchFamily="18" charset="0"/>
                  </a:rPr>
                  <a:t> that N is the number of classes and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𝑖</m:t>
                        </m:r>
                      </m:sub>
                    </m:sSub>
                  </m:oMath>
                </a14:m>
                <a:r>
                  <a:rPr lang="en-US" altLang="ko-KR" sz="1400" dirty="0" smtClean="0">
                    <a:latin typeface="Times New Roman" panose="02020603050405020304" pitchFamily="18" charset="0"/>
                  </a:rPr>
                  <a:t> is the Ground truth distribution and </a:t>
                </a:r>
                <a14:m>
                  <m:oMath xmlns:m="http://schemas.openxmlformats.org/officeDocument/2006/math">
                    <m:sSub>
                      <m:sSubPr>
                        <m:ctrlPr>
                          <a:rPr lang="en-US" altLang="ko-KR" sz="1400" i="1">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𝑦</m:t>
                            </m:r>
                          </m:e>
                        </m:acc>
                      </m:e>
                      <m:sub>
                        <m:r>
                          <a:rPr lang="en-US" altLang="ko-KR" sz="1400" i="1">
                            <a:latin typeface="Cambria Math" panose="02040503050406030204" pitchFamily="18" charset="0"/>
                          </a:rPr>
                          <m:t>𝑖</m:t>
                        </m:r>
                      </m:sub>
                    </m:sSub>
                  </m:oMath>
                </a14:m>
                <a:r>
                  <a:rPr lang="en-US" altLang="ko-KR" sz="1400" dirty="0" smtClean="0">
                    <a:latin typeface="Times New Roman" panose="02020603050405020304" pitchFamily="18" charset="0"/>
                  </a:rPr>
                  <a:t> is the model predicted distribution.</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Cross Entropy Loss encourages the model to assign higher probabilities to the correct class and lower probabilities to incorrect classes</a:t>
                </a:r>
                <a:r>
                  <a:rPr lang="en-US" altLang="ko-KR" sz="1400" dirty="0" smtClean="0">
                    <a:latin typeface="Times New Roman" panose="02020603050405020304" pitchFamily="18" charset="0"/>
                  </a:rPr>
                  <a:t>.</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In </a:t>
                </a:r>
                <a:r>
                  <a:rPr lang="en-US" altLang="ko-KR" sz="1400" dirty="0" err="1" smtClean="0">
                    <a:latin typeface="Times New Roman" panose="02020603050405020304" pitchFamily="18" charset="0"/>
                  </a:rPr>
                  <a:t>Pytorch</a:t>
                </a:r>
                <a:r>
                  <a:rPr lang="en-US" altLang="ko-KR" sz="1400" dirty="0" smtClean="0">
                    <a:latin typeface="Times New Roman" panose="02020603050405020304" pitchFamily="18" charset="0"/>
                  </a:rPr>
                  <a:t>, you can use Cross Entropy Loss by importing </a:t>
                </a:r>
                <a:r>
                  <a:rPr lang="en-US" altLang="ko-KR" sz="1400" dirty="0" err="1" smtClean="0">
                    <a:latin typeface="Times New Roman" panose="02020603050405020304" pitchFamily="18" charset="0"/>
                  </a:rPr>
                  <a:t>torch.nn</a:t>
                </a:r>
                <a:r>
                  <a:rPr lang="en-US" altLang="ko-KR" sz="1400" dirty="0" smtClean="0">
                    <a:latin typeface="Times New Roman" panose="02020603050405020304" pitchFamily="18" charset="0"/>
                  </a:rPr>
                  <a:t> module.</a:t>
                </a:r>
              </a:p>
            </p:txBody>
          </p:sp>
        </mc:Choice>
        <mc:Fallback xmlns="">
          <p:sp>
            <p:nvSpPr>
              <p:cNvPr id="12" name="내용 개체 틀 11">
                <a:extLst>
                  <a:ext uri="{FF2B5EF4-FFF2-40B4-BE49-F238E27FC236}">
                    <a16:creationId xmlns:a16="http://schemas.microsoft.com/office/drawing/2014/main" id="{2CC55B63-BF29-4477-8B35-90D403B7B5A0}"/>
                  </a:ext>
                </a:extLst>
              </p:cNvPr>
              <p:cNvSpPr>
                <a:spLocks noGrp="1" noRot="1" noChangeAspect="1" noMove="1" noResize="1" noEditPoints="1" noAdjustHandles="1" noChangeArrowheads="1" noChangeShapeType="1" noTextEdit="1"/>
              </p:cNvSpPr>
              <p:nvPr>
                <p:ph idx="1"/>
              </p:nvPr>
            </p:nvSpPr>
            <p:spPr>
              <a:xfrm>
                <a:off x="179283" y="949449"/>
                <a:ext cx="5740750" cy="5606925"/>
              </a:xfrm>
              <a:blipFill>
                <a:blip r:embed="rId3"/>
                <a:stretch>
                  <a:fillRect l="-955" t="-652"/>
                </a:stretch>
              </a:blipFill>
            </p:spPr>
            <p:txBody>
              <a:bodyPr/>
              <a:lstStyle/>
              <a:p>
                <a:r>
                  <a:rPr lang="ko-KR" altLang="en-US">
                    <a:noFill/>
                  </a:rPr>
                  <a:t> </a:t>
                </a:r>
              </a:p>
            </p:txBody>
          </p:sp>
        </mc:Fallback>
      </mc:AlternateContent>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Trainer</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6</a:t>
            </a:fld>
            <a:r>
              <a:rPr lang="en-US" altLang="ko-KR" dirty="0"/>
              <a:t>/37</a:t>
            </a:r>
            <a:endParaRPr lang="ko-KR" altLang="en-US" dirty="0"/>
          </a:p>
        </p:txBody>
      </p:sp>
      <p:pic>
        <p:nvPicPr>
          <p:cNvPr id="5" name="그림 4"/>
          <p:cNvPicPr>
            <a:picLocks noChangeAspect="1"/>
          </p:cNvPicPr>
          <p:nvPr/>
        </p:nvPicPr>
        <p:blipFill>
          <a:blip r:embed="rId4"/>
          <a:stretch>
            <a:fillRect/>
          </a:stretch>
        </p:blipFill>
        <p:spPr>
          <a:xfrm>
            <a:off x="5920033" y="5537807"/>
            <a:ext cx="5760000" cy="464282"/>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920033" y="1037938"/>
                <a:ext cx="5760000" cy="4272452"/>
              </a:xfrm>
              <a:prstGeom prst="rect">
                <a:avLst/>
              </a:prstGeom>
              <a:noFill/>
            </p:spPr>
            <p:txBody>
              <a:bodyPr wrap="square" rtlCol="0">
                <a:spAutoFit/>
              </a:bodyPr>
              <a:lstStyle/>
              <a:p>
                <a:r>
                  <a:rPr lang="en-US" altLang="ko-KR" sz="1600" dirty="0" smtClean="0"/>
                  <a:t>Case 1.</a:t>
                </a:r>
              </a:p>
              <a:p>
                <a:r>
                  <a:rPr lang="en-US" altLang="ko-KR" sz="1600" dirty="0" smtClean="0"/>
                  <a:t>Ground Truth : </a:t>
                </a:r>
                <a:r>
                  <a:rPr lang="en-US" altLang="ko-KR" sz="1600" dirty="0"/>
                  <a:t>[</a:t>
                </a:r>
                <a:r>
                  <a:rPr lang="en-US" altLang="ko-KR" sz="1600" dirty="0" smtClean="0"/>
                  <a:t>1.0, 0.0, 0.0, 0.0]</a:t>
                </a:r>
                <a:endParaRPr lang="ko-KR" altLang="en-US" sz="1600" dirty="0"/>
              </a:p>
              <a:p>
                <a:r>
                  <a:rPr lang="en-US" altLang="ko-KR" sz="1600" dirty="0" smtClean="0"/>
                  <a:t>Prediction      : [0.6, 0.2, 0.1, 0.1]</a:t>
                </a:r>
              </a:p>
              <a:p>
                <a:pPr/>
                <a14:m>
                  <m:oMathPara xmlns:m="http://schemas.openxmlformats.org/officeDocument/2006/math">
                    <m:oMathParaPr>
                      <m:jc m:val="left"/>
                    </m:oMathParaPr>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𝐿</m:t>
                          </m:r>
                        </m:e>
                        <m:sub>
                          <m:r>
                            <a:rPr lang="en-US" altLang="ko-KR" sz="1600" i="1">
                              <a:latin typeface="Cambria Math" panose="02040503050406030204" pitchFamily="18" charset="0"/>
                            </a:rPr>
                            <m:t>𝑐𝑒</m:t>
                          </m:r>
                        </m:sub>
                      </m:sSub>
                      <m:r>
                        <a:rPr lang="en-US" altLang="ko-KR" sz="1600" b="0" i="0" smtClean="0">
                          <a:latin typeface="Cambria Math" panose="02040503050406030204" pitchFamily="18" charset="0"/>
                        </a:rPr>
                        <m:t>=−(1</m:t>
                      </m:r>
                      <m:r>
                        <a:rPr lang="en-US" altLang="ko-KR" sz="1600" b="0" i="1" smtClean="0">
                          <a:latin typeface="Cambria Math" panose="02040503050406030204" pitchFamily="18" charset="0"/>
                          <a:ea typeface="Cambria Math" panose="02040503050406030204" pitchFamily="18" charset="0"/>
                        </a:rPr>
                        <m:t>×</m:t>
                      </m:r>
                      <m:func>
                        <m:funcPr>
                          <m:ctrlPr>
                            <a:rPr lang="en-US" altLang="ko-KR" sz="1600" b="0" i="1" smtClean="0">
                              <a:latin typeface="Cambria Math" panose="02040503050406030204" pitchFamily="18" charset="0"/>
                              <a:ea typeface="Cambria Math" panose="02040503050406030204" pitchFamily="18" charset="0"/>
                            </a:rPr>
                          </m:ctrlPr>
                        </m:funcPr>
                        <m:fName>
                          <m:r>
                            <m:rPr>
                              <m:sty m:val="p"/>
                            </m:rPr>
                            <a:rPr lang="en-US" altLang="ko-KR" sz="1600" b="0" i="0" smtClean="0">
                              <a:latin typeface="Cambria Math" panose="02040503050406030204" pitchFamily="18" charset="0"/>
                              <a:ea typeface="Cambria Math" panose="02040503050406030204" pitchFamily="18" charset="0"/>
                            </a:rPr>
                            <m:t>log</m:t>
                          </m:r>
                        </m:fName>
                        <m:e>
                          <m:r>
                            <a:rPr lang="en-US" altLang="ko-KR" sz="1600" b="0" i="1" smtClean="0">
                              <a:latin typeface="Cambria Math" panose="02040503050406030204" pitchFamily="18" charset="0"/>
                              <a:ea typeface="Cambria Math" panose="02040503050406030204" pitchFamily="18" charset="0"/>
                            </a:rPr>
                            <m:t>0.6</m:t>
                          </m:r>
                        </m:e>
                      </m:func>
                      <m:r>
                        <a:rPr lang="en-US" altLang="ko-KR" sz="1600" b="0" i="1" smtClean="0">
                          <a:latin typeface="Cambria Math" panose="02040503050406030204" pitchFamily="18" charset="0"/>
                          <a:ea typeface="Cambria Math" panose="02040503050406030204" pitchFamily="18" charset="0"/>
                        </a:rPr>
                        <m:t>+0×</m:t>
                      </m:r>
                      <m:func>
                        <m:funcPr>
                          <m:ctrlPr>
                            <a:rPr lang="en-US" altLang="ko-KR" sz="1600" b="0" i="1" smtClean="0">
                              <a:latin typeface="Cambria Math" panose="02040503050406030204" pitchFamily="18" charset="0"/>
                              <a:ea typeface="Cambria Math" panose="02040503050406030204" pitchFamily="18" charset="0"/>
                            </a:rPr>
                          </m:ctrlPr>
                        </m:funcPr>
                        <m:fName>
                          <m:r>
                            <m:rPr>
                              <m:sty m:val="p"/>
                            </m:rPr>
                            <a:rPr lang="en-US" altLang="ko-KR" sz="1600" b="0" i="0" smtClean="0">
                              <a:latin typeface="Cambria Math" panose="02040503050406030204" pitchFamily="18" charset="0"/>
                              <a:ea typeface="Cambria Math" panose="02040503050406030204" pitchFamily="18" charset="0"/>
                            </a:rPr>
                            <m:t>log</m:t>
                          </m:r>
                        </m:fName>
                        <m:e>
                          <m:r>
                            <a:rPr lang="en-US" altLang="ko-KR" sz="1600" b="0" i="1" smtClean="0">
                              <a:latin typeface="Cambria Math" panose="02040503050406030204" pitchFamily="18" charset="0"/>
                              <a:ea typeface="Cambria Math" panose="02040503050406030204" pitchFamily="18" charset="0"/>
                            </a:rPr>
                            <m:t>0.3</m:t>
                          </m:r>
                        </m:e>
                      </m:func>
                      <m:r>
                        <a:rPr lang="en-US" altLang="ko-KR" sz="1600" b="0" i="1" smtClean="0">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0×</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m:t>
                          </m:r>
                          <m:r>
                            <a:rPr lang="en-US" altLang="ko-KR" sz="1600" b="0" i="1" smtClean="0">
                              <a:latin typeface="Cambria Math" panose="02040503050406030204" pitchFamily="18" charset="0"/>
                              <a:ea typeface="Cambria Math" panose="02040503050406030204" pitchFamily="18" charset="0"/>
                            </a:rPr>
                            <m:t>1+</m:t>
                          </m:r>
                        </m:e>
                      </m:func>
                      <m:r>
                        <a:rPr lang="en-US" altLang="ko-KR" sz="1600" i="1">
                          <a:latin typeface="Cambria Math" panose="02040503050406030204" pitchFamily="18" charset="0"/>
                          <a:ea typeface="Cambria Math" panose="02040503050406030204" pitchFamily="18" charset="0"/>
                        </a:rPr>
                        <m:t>0×</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m:t>
                          </m:r>
                          <m:r>
                            <a:rPr lang="en-US" altLang="ko-KR" sz="1600" b="0" i="1" smtClean="0">
                              <a:latin typeface="Cambria Math" panose="02040503050406030204" pitchFamily="18" charset="0"/>
                              <a:ea typeface="Cambria Math" panose="02040503050406030204" pitchFamily="18" charset="0"/>
                            </a:rPr>
                            <m:t>1)</m:t>
                          </m:r>
                        </m:e>
                      </m:func>
                    </m:oMath>
                  </m:oMathPara>
                </a14:m>
                <a:endParaRPr lang="en-US" altLang="ko-KR" sz="1600" dirty="0" smtClean="0"/>
              </a:p>
              <a:p>
                <a:pPr/>
                <a14:m>
                  <m:oMathPara xmlns:m="http://schemas.openxmlformats.org/officeDocument/2006/math">
                    <m:oMathParaPr>
                      <m:jc m:val="left"/>
                    </m:oMathParaPr>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𝐿</m:t>
                          </m:r>
                        </m:e>
                        <m:sub>
                          <m:r>
                            <a:rPr lang="en-US" altLang="ko-KR" sz="1600" i="1">
                              <a:latin typeface="Cambria Math" panose="02040503050406030204" pitchFamily="18" charset="0"/>
                            </a:rPr>
                            <m:t>𝑐𝑒</m:t>
                          </m:r>
                        </m:sub>
                      </m:sSub>
                      <m:r>
                        <a:rPr lang="en-US" altLang="ko-KR" sz="1600" b="0" i="0" smtClean="0">
                          <a:latin typeface="Cambria Math" panose="02040503050406030204" pitchFamily="18" charset="0"/>
                        </a:rPr>
                        <m:t>=0.5108</m:t>
                      </m:r>
                    </m:oMath>
                  </m:oMathPara>
                </a14:m>
                <a:endParaRPr lang="en-US" altLang="ko-KR" sz="1600" b="0" dirty="0" smtClean="0"/>
              </a:p>
              <a:p>
                <a:endParaRPr lang="en-US" altLang="ko-KR" sz="1600" dirty="0" smtClean="0"/>
              </a:p>
              <a:p>
                <a:r>
                  <a:rPr lang="en-US" altLang="ko-KR" sz="1600" dirty="0"/>
                  <a:t>Case </a:t>
                </a:r>
                <a:r>
                  <a:rPr lang="en-US" altLang="ko-KR" sz="1600" dirty="0" smtClean="0"/>
                  <a:t>2.</a:t>
                </a:r>
                <a:endParaRPr lang="en-US" altLang="ko-KR" sz="1600" dirty="0"/>
              </a:p>
              <a:p>
                <a:r>
                  <a:rPr lang="en-US" altLang="ko-KR" sz="1600" dirty="0"/>
                  <a:t>Ground Truth : [1.0, 0.0, </a:t>
                </a:r>
                <a:r>
                  <a:rPr lang="en-US" altLang="ko-KR" sz="1600" dirty="0" smtClean="0"/>
                  <a:t>1.0</a:t>
                </a:r>
                <a:r>
                  <a:rPr lang="en-US" altLang="ko-KR" sz="1600" dirty="0"/>
                  <a:t>, 0.0]</a:t>
                </a:r>
                <a:endParaRPr lang="ko-KR" altLang="en-US" sz="1600" dirty="0"/>
              </a:p>
              <a:p>
                <a:r>
                  <a:rPr lang="en-US" altLang="ko-KR" sz="1600" dirty="0"/>
                  <a:t>Prediction      : [0.6, 0.2, 0.1, 0.1]</a:t>
                </a:r>
              </a:p>
              <a:p>
                <a:pPr/>
                <a14:m>
                  <m:oMathPara xmlns:m="http://schemas.openxmlformats.org/officeDocument/2006/math">
                    <m:oMathParaPr>
                      <m:jc m:val="left"/>
                    </m:oMathParaPr>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𝐿</m:t>
                          </m:r>
                        </m:e>
                        <m:sub>
                          <m:r>
                            <a:rPr lang="en-US" altLang="ko-KR" sz="1600" i="1">
                              <a:latin typeface="Cambria Math" panose="02040503050406030204" pitchFamily="18" charset="0"/>
                            </a:rPr>
                            <m:t>𝑐𝑒</m:t>
                          </m:r>
                        </m:sub>
                      </m:sSub>
                      <m:r>
                        <a:rPr lang="en-US" altLang="ko-KR" sz="1600">
                          <a:latin typeface="Cambria Math" panose="02040503050406030204" pitchFamily="18" charset="0"/>
                        </a:rPr>
                        <m:t>=−(1</m:t>
                      </m:r>
                      <m:r>
                        <a:rPr lang="en-US" altLang="ko-KR" sz="1600" i="1">
                          <a:latin typeface="Cambria Math" panose="02040503050406030204" pitchFamily="18" charset="0"/>
                          <a:ea typeface="Cambria Math" panose="02040503050406030204" pitchFamily="18" charset="0"/>
                        </a:rPr>
                        <m:t>×</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0.6</m:t>
                          </m:r>
                        </m:e>
                      </m:func>
                      <m:r>
                        <a:rPr lang="en-US" altLang="ko-KR" sz="1600" i="1">
                          <a:latin typeface="Cambria Math" panose="02040503050406030204" pitchFamily="18" charset="0"/>
                          <a:ea typeface="Cambria Math" panose="02040503050406030204" pitchFamily="18" charset="0"/>
                        </a:rPr>
                        <m:t>+0×</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0.3</m:t>
                          </m:r>
                        </m:e>
                      </m:func>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1</m:t>
                      </m:r>
                      <m:r>
                        <a:rPr lang="en-US" altLang="ko-KR" sz="1600" i="1">
                          <a:latin typeface="Cambria Math" panose="02040503050406030204" pitchFamily="18" charset="0"/>
                          <a:ea typeface="Cambria Math" panose="02040503050406030204" pitchFamily="18" charset="0"/>
                        </a:rPr>
                        <m:t>×</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0.1+</m:t>
                          </m:r>
                        </m:e>
                      </m:func>
                      <m:r>
                        <a:rPr lang="en-US" altLang="ko-KR" sz="1600" i="1">
                          <a:latin typeface="Cambria Math" panose="02040503050406030204" pitchFamily="18" charset="0"/>
                          <a:ea typeface="Cambria Math" panose="02040503050406030204" pitchFamily="18" charset="0"/>
                        </a:rPr>
                        <m:t>0×</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0.1)</m:t>
                          </m:r>
                        </m:e>
                      </m:func>
                    </m:oMath>
                  </m:oMathPara>
                </a14:m>
                <a:endParaRPr lang="en-US" altLang="ko-KR" sz="1600" dirty="0"/>
              </a:p>
              <a:p>
                <a:pPr/>
                <a14:m>
                  <m:oMathPara xmlns:m="http://schemas.openxmlformats.org/officeDocument/2006/math">
                    <m:oMathParaPr>
                      <m:jc m:val="left"/>
                    </m:oMathParaPr>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𝐿</m:t>
                          </m:r>
                        </m:e>
                        <m:sub>
                          <m:r>
                            <a:rPr lang="en-US" altLang="ko-KR" sz="1600" i="1">
                              <a:latin typeface="Cambria Math" panose="02040503050406030204" pitchFamily="18" charset="0"/>
                            </a:rPr>
                            <m:t>𝑐𝑒</m:t>
                          </m:r>
                        </m:sub>
                      </m:sSub>
                      <m:r>
                        <a:rPr lang="en-US" altLang="ko-KR" sz="1600">
                          <a:latin typeface="Cambria Math" panose="02040503050406030204" pitchFamily="18" charset="0"/>
                        </a:rPr>
                        <m:t>=</m:t>
                      </m:r>
                      <m:r>
                        <a:rPr lang="en-US" altLang="ko-KR" sz="1600" b="0" i="0" smtClean="0">
                          <a:latin typeface="Cambria Math" panose="02040503050406030204" pitchFamily="18" charset="0"/>
                        </a:rPr>
                        <m:t>2.8134</m:t>
                      </m:r>
                    </m:oMath>
                  </m:oMathPara>
                </a14:m>
                <a:endParaRPr lang="en-US" altLang="ko-KR" sz="1600" dirty="0"/>
              </a:p>
              <a:p>
                <a:endParaRPr lang="en-US" altLang="ko-KR" sz="1600" dirty="0" smtClean="0"/>
              </a:p>
              <a:p>
                <a:r>
                  <a:rPr lang="en-US" altLang="ko-KR" sz="1600" dirty="0" smtClean="0"/>
                  <a:t>Case 3.</a:t>
                </a:r>
              </a:p>
              <a:p>
                <a:r>
                  <a:rPr lang="en-US" altLang="ko-KR" sz="1600" dirty="0" smtClean="0"/>
                  <a:t>Ground Truth : [0.25, 0.25, 0.25, 0.25]</a:t>
                </a:r>
              </a:p>
              <a:p>
                <a:r>
                  <a:rPr lang="en-US" altLang="ko-KR" sz="1600" dirty="0"/>
                  <a:t>Prediction      : [0.6, 0.2, 0.1, 0.1]</a:t>
                </a:r>
              </a:p>
              <a:p>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𝐿</m:t>
                        </m:r>
                      </m:e>
                      <m:sub>
                        <m:r>
                          <a:rPr lang="en-US" altLang="ko-KR" sz="1600" i="1">
                            <a:latin typeface="Cambria Math" panose="02040503050406030204" pitchFamily="18" charset="0"/>
                          </a:rPr>
                          <m:t>𝑐𝑒</m:t>
                        </m:r>
                      </m:sub>
                    </m:sSub>
                    <m:r>
                      <a:rPr lang="en-US" altLang="ko-KR" sz="1600">
                        <a:latin typeface="Cambria Math" panose="02040503050406030204" pitchFamily="18" charset="0"/>
                      </a:rPr>
                      <m:t>=−(</m:t>
                    </m:r>
                    <m:r>
                      <a:rPr lang="en-US" altLang="ko-KR" sz="1600" b="0" i="1" smtClean="0">
                        <a:latin typeface="Cambria Math" panose="02040503050406030204" pitchFamily="18" charset="0"/>
                      </a:rPr>
                      <m:t>0.25</m:t>
                    </m:r>
                    <m:r>
                      <a:rPr lang="en-US" altLang="ko-KR" sz="1600" i="1">
                        <a:latin typeface="Cambria Math" panose="02040503050406030204" pitchFamily="18" charset="0"/>
                        <a:ea typeface="Cambria Math" panose="02040503050406030204" pitchFamily="18" charset="0"/>
                      </a:rPr>
                      <m:t>×</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0.6</m:t>
                        </m:r>
                      </m:e>
                    </m:func>
                    <m:r>
                      <a:rPr lang="en-US" altLang="ko-KR" sz="1600" i="1">
                        <a:latin typeface="Cambria Math" panose="02040503050406030204" pitchFamily="18" charset="0"/>
                        <a:ea typeface="Cambria Math" panose="02040503050406030204" pitchFamily="18" charset="0"/>
                      </a:rPr>
                      <m:t>+0</m:t>
                    </m:r>
                    <m:r>
                      <a:rPr lang="en-US" altLang="ko-KR" sz="1600" b="0" i="1" smtClean="0">
                        <a:latin typeface="Cambria Math" panose="02040503050406030204" pitchFamily="18" charset="0"/>
                        <a:ea typeface="Cambria Math" panose="02040503050406030204" pitchFamily="18" charset="0"/>
                      </a:rPr>
                      <m:t>.25</m:t>
                    </m:r>
                    <m:r>
                      <a:rPr lang="en-US" altLang="ko-KR" sz="1600" i="1">
                        <a:latin typeface="Cambria Math" panose="02040503050406030204" pitchFamily="18" charset="0"/>
                        <a:ea typeface="Cambria Math" panose="02040503050406030204" pitchFamily="18" charset="0"/>
                      </a:rPr>
                      <m:t>×</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0.3</m:t>
                        </m:r>
                      </m:e>
                    </m:func>
                    <m:r>
                      <a:rPr lang="en-US" altLang="ko-KR" sz="1600" i="1">
                        <a:latin typeface="Cambria Math" panose="02040503050406030204" pitchFamily="18" charset="0"/>
                        <a:ea typeface="Cambria Math" panose="02040503050406030204" pitchFamily="18" charset="0"/>
                      </a:rPr>
                      <m:t>+0</m:t>
                    </m:r>
                    <m:r>
                      <a:rPr lang="en-US" altLang="ko-KR" sz="1600" b="0" i="1" smtClean="0">
                        <a:latin typeface="Cambria Math" panose="02040503050406030204" pitchFamily="18" charset="0"/>
                        <a:ea typeface="Cambria Math" panose="02040503050406030204" pitchFamily="18" charset="0"/>
                      </a:rPr>
                      <m:t>.25</m:t>
                    </m:r>
                    <m:r>
                      <a:rPr lang="en-US" altLang="ko-KR" sz="1600" i="1">
                        <a:latin typeface="Cambria Math" panose="02040503050406030204" pitchFamily="18" charset="0"/>
                        <a:ea typeface="Cambria Math" panose="02040503050406030204" pitchFamily="18" charset="0"/>
                      </a:rPr>
                      <m:t>×</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0.1+</m:t>
                        </m:r>
                      </m:e>
                    </m:func>
                    <m:r>
                      <a:rPr lang="en-US" altLang="ko-KR" sz="1600" i="1">
                        <a:latin typeface="Cambria Math" panose="02040503050406030204" pitchFamily="18" charset="0"/>
                        <a:ea typeface="Cambria Math" panose="02040503050406030204" pitchFamily="18" charset="0"/>
                      </a:rPr>
                      <m:t>0</m:t>
                    </m:r>
                    <m:r>
                      <a:rPr lang="en-US" altLang="ko-KR" sz="1600" b="0" i="1" smtClean="0">
                        <a:latin typeface="Cambria Math" panose="02040503050406030204" pitchFamily="18" charset="0"/>
                        <a:ea typeface="Cambria Math" panose="02040503050406030204" pitchFamily="18" charset="0"/>
                      </a:rPr>
                      <m:t>.25</m:t>
                    </m:r>
                    <m:r>
                      <a:rPr lang="en-US" altLang="ko-KR" sz="1600" i="1">
                        <a:latin typeface="Cambria Math" panose="02040503050406030204" pitchFamily="18" charset="0"/>
                        <a:ea typeface="Cambria Math" panose="02040503050406030204" pitchFamily="18" charset="0"/>
                      </a:rPr>
                      <m:t>×</m:t>
                    </m:r>
                    <m:func>
                      <m:funcPr>
                        <m:ctrlPr>
                          <a:rPr lang="en-US" altLang="ko-KR" sz="1600" i="1">
                            <a:latin typeface="Cambria Math" panose="02040503050406030204" pitchFamily="18" charset="0"/>
                            <a:ea typeface="Cambria Math" panose="02040503050406030204" pitchFamily="18" charset="0"/>
                          </a:rPr>
                        </m:ctrlPr>
                      </m:funcPr>
                      <m:fName>
                        <m:r>
                          <m:rPr>
                            <m:sty m:val="p"/>
                          </m:rPr>
                          <a:rPr lang="en-US" altLang="ko-KR" sz="1600">
                            <a:latin typeface="Cambria Math" panose="02040503050406030204" pitchFamily="18" charset="0"/>
                            <a:ea typeface="Cambria Math" panose="02040503050406030204" pitchFamily="18" charset="0"/>
                          </a:rPr>
                          <m:t>log</m:t>
                        </m:r>
                      </m:fName>
                      <m:e>
                        <m:r>
                          <a:rPr lang="en-US" altLang="ko-KR" sz="1600" i="1">
                            <a:latin typeface="Cambria Math" panose="02040503050406030204" pitchFamily="18" charset="0"/>
                            <a:ea typeface="Cambria Math" panose="02040503050406030204" pitchFamily="18" charset="0"/>
                          </a:rPr>
                          <m:t>0.1)</m:t>
                        </m:r>
                      </m:e>
                    </m:func>
                    <m:r>
                      <a:rPr lang="en-US" altLang="ko-KR" sz="1600" b="0" i="1" smtClean="0">
                        <a:latin typeface="Cambria Math" panose="02040503050406030204" pitchFamily="18" charset="0"/>
                        <a:ea typeface="Cambria Math" panose="02040503050406030204" pitchFamily="18" charset="0"/>
                      </a:rPr>
                      <m:t>= </m:t>
                    </m:r>
                  </m:oMath>
                </a14:m>
                <a:r>
                  <a:rPr lang="en-US" altLang="ko-KR" sz="1600" dirty="0" smtClean="0"/>
                  <a:t>1.6814</a:t>
                </a:r>
                <a:endParaRPr lang="ko-KR" altLang="en-US" sz="1600" dirty="0"/>
              </a:p>
            </p:txBody>
          </p:sp>
        </mc:Choice>
        <mc:Fallback xmlns="">
          <p:sp>
            <p:nvSpPr>
              <p:cNvPr id="9" name="TextBox 8"/>
              <p:cNvSpPr txBox="1">
                <a:spLocks noRot="1" noChangeAspect="1" noMove="1" noResize="1" noEditPoints="1" noAdjustHandles="1" noChangeArrowheads="1" noChangeShapeType="1" noTextEdit="1"/>
              </p:cNvSpPr>
              <p:nvPr/>
            </p:nvSpPr>
            <p:spPr>
              <a:xfrm>
                <a:off x="5920033" y="1037938"/>
                <a:ext cx="5760000" cy="4272452"/>
              </a:xfrm>
              <a:prstGeom prst="rect">
                <a:avLst/>
              </a:prstGeom>
              <a:blipFill>
                <a:blip r:embed="rId5"/>
                <a:stretch>
                  <a:fillRect l="-529" t="-428" b="-85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6056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smtClean="0">
                <a:latin typeface="Times New Roman" panose="02020603050405020304" pitchFamily="18" charset="0"/>
              </a:rPr>
              <a:t>Optimizer</a:t>
            </a:r>
            <a:endParaRPr lang="en-US" altLang="ko-KR" b="1" dirty="0">
              <a:latin typeface="Times New Roman" panose="02020603050405020304" pitchFamily="18" charset="0"/>
            </a:endParaRP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Optimizer is for updating the model’s parameters based on gradients to minimize the loss function during training.</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Gradient Descent optimizer updates model parameter after considering all train data.</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Stochastic Gradient Descent optimizer updates model parameter using mini batches of train data to get benefit of training speed and memory efficiency. </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ADAM</a:t>
            </a:r>
            <a:r>
              <a:rPr lang="en-US" altLang="ko-KR" sz="1400" dirty="0">
                <a:latin typeface="Times New Roman" panose="02020603050405020304" pitchFamily="18" charset="0"/>
              </a:rPr>
              <a:t> </a:t>
            </a:r>
            <a:r>
              <a:rPr lang="en-US" altLang="ko-KR" sz="1400" dirty="0" smtClean="0">
                <a:latin typeface="Times New Roman" panose="02020603050405020304" pitchFamily="18" charset="0"/>
              </a:rPr>
              <a:t>optimizer combined benefits of adaptive learning and momentum</a:t>
            </a:r>
            <a:r>
              <a:rPr lang="en-US" altLang="ko-KR" sz="1400" dirty="0">
                <a:latin typeface="Times New Roman" panose="02020603050405020304" pitchFamily="18" charset="0"/>
              </a:rPr>
              <a:t>. It adjusts the learning rate for each parameter individually based on the past gradients and their squared gradients, enabling efficient and effective optimization of the model</a:t>
            </a:r>
            <a:r>
              <a:rPr lang="en-US" altLang="ko-KR" sz="1400" dirty="0" smtClean="0">
                <a:latin typeface="Times New Roman" panose="02020603050405020304" pitchFamily="18" charset="0"/>
              </a:rPr>
              <a:t>.</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You can use SGD, ADAM optimizer by importing </a:t>
            </a:r>
            <a:r>
              <a:rPr lang="en-US" altLang="ko-KR" sz="1400" dirty="0" err="1" smtClean="0">
                <a:latin typeface="Times New Roman" panose="02020603050405020304" pitchFamily="18" charset="0"/>
              </a:rPr>
              <a:t>torch.optim</a:t>
            </a:r>
            <a:r>
              <a:rPr lang="en-US" altLang="ko-KR" sz="1400" dirty="0" smtClean="0">
                <a:latin typeface="Times New Roman" panose="02020603050405020304" pitchFamily="18" charset="0"/>
              </a:rPr>
              <a:t> module.</a:t>
            </a:r>
          </a:p>
          <a:p>
            <a:pPr lvl="1">
              <a:lnSpc>
                <a:spcPct val="100000"/>
              </a:lnSpc>
              <a:spcBef>
                <a:spcPts val="1200"/>
              </a:spcBef>
              <a:buFont typeface="Wingdings" panose="05000000000000000000" pitchFamily="2" charset="2"/>
              <a:buChar char="§"/>
            </a:pPr>
            <a:endParaRPr lang="en-US" altLang="ko-KR" sz="1400" dirty="0">
              <a:latin typeface="Times New Roman" panose="02020603050405020304" pitchFamily="18" charset="0"/>
            </a:endParaRP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a:latin typeface="Times New Roman" panose="02020603050405020304" pitchFamily="18" charset="0"/>
              </a:rPr>
              <a:t>Trainer</a:t>
            </a: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7</a:t>
            </a:fld>
            <a:r>
              <a:rPr lang="en-US" altLang="ko-KR" dirty="0"/>
              <a:t>/37</a:t>
            </a:r>
            <a:endParaRPr lang="ko-KR" altLang="en-US" dirty="0"/>
          </a:p>
        </p:txBody>
      </p:sp>
      <p:pic>
        <p:nvPicPr>
          <p:cNvPr id="6146" name="Picture 2" descr="Optimizer 종류 및 정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30" y="949449"/>
            <a:ext cx="5265511" cy="2597756"/>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6889102" y="3695700"/>
            <a:ext cx="3200400" cy="533400"/>
          </a:xfrm>
          <a:prstGeom prst="rect">
            <a:avLst/>
          </a:prstGeom>
        </p:spPr>
      </p:pic>
      <p:sp>
        <p:nvSpPr>
          <p:cNvPr id="13" name="TextBox 12"/>
          <p:cNvSpPr txBox="1"/>
          <p:nvPr/>
        </p:nvSpPr>
        <p:spPr>
          <a:xfrm>
            <a:off x="6004397" y="3793123"/>
            <a:ext cx="3932705" cy="338554"/>
          </a:xfrm>
          <a:prstGeom prst="rect">
            <a:avLst/>
          </a:prstGeom>
          <a:noFill/>
        </p:spPr>
        <p:txBody>
          <a:bodyPr wrap="square" rtlCol="0">
            <a:spAutoFit/>
          </a:bodyPr>
          <a:lstStyle/>
          <a:p>
            <a:r>
              <a:rPr lang="en-US" altLang="ko-KR" sz="1600" dirty="0" smtClean="0"/>
              <a:t>SGD : </a:t>
            </a:r>
            <a:endParaRPr lang="ko-KR" altLang="en-US" sz="1600" dirty="0"/>
          </a:p>
        </p:txBody>
      </p:sp>
      <p:pic>
        <p:nvPicPr>
          <p:cNvPr id="11" name="그림 10"/>
          <p:cNvPicPr>
            <a:picLocks noChangeAspect="1"/>
          </p:cNvPicPr>
          <p:nvPr/>
        </p:nvPicPr>
        <p:blipFill>
          <a:blip r:embed="rId5"/>
          <a:stretch>
            <a:fillRect/>
          </a:stretch>
        </p:blipFill>
        <p:spPr>
          <a:xfrm>
            <a:off x="6889102" y="4377595"/>
            <a:ext cx="3751311" cy="2003749"/>
          </a:xfrm>
          <a:prstGeom prst="rect">
            <a:avLst/>
          </a:prstGeom>
        </p:spPr>
      </p:pic>
      <p:sp>
        <p:nvSpPr>
          <p:cNvPr id="16" name="TextBox 15"/>
          <p:cNvSpPr txBox="1"/>
          <p:nvPr/>
        </p:nvSpPr>
        <p:spPr>
          <a:xfrm>
            <a:off x="6004397" y="4377595"/>
            <a:ext cx="3932705" cy="338554"/>
          </a:xfrm>
          <a:prstGeom prst="rect">
            <a:avLst/>
          </a:prstGeom>
          <a:noFill/>
        </p:spPr>
        <p:txBody>
          <a:bodyPr wrap="square" rtlCol="0">
            <a:spAutoFit/>
          </a:bodyPr>
          <a:lstStyle/>
          <a:p>
            <a:r>
              <a:rPr lang="en-US" altLang="ko-KR" sz="1600" dirty="0" smtClean="0"/>
              <a:t>ADAM : </a:t>
            </a:r>
            <a:endParaRPr lang="ko-KR" altLang="en-US" sz="1600" dirty="0"/>
          </a:p>
        </p:txBody>
      </p:sp>
      <p:sp>
        <p:nvSpPr>
          <p:cNvPr id="14" name="직사각형 13"/>
          <p:cNvSpPr/>
          <p:nvPr/>
        </p:nvSpPr>
        <p:spPr>
          <a:xfrm>
            <a:off x="9161890" y="6350814"/>
            <a:ext cx="1550424" cy="230832"/>
          </a:xfrm>
          <a:prstGeom prst="rect">
            <a:avLst/>
          </a:prstGeom>
        </p:spPr>
        <p:txBody>
          <a:bodyPr wrap="none">
            <a:spAutoFit/>
          </a:bodyPr>
          <a:lstStyle/>
          <a:p>
            <a:r>
              <a:rPr lang="ko-KR" altLang="en-US" sz="900" dirty="0"/>
              <a:t>https://twinw.tistory.com/247</a:t>
            </a:r>
          </a:p>
        </p:txBody>
      </p:sp>
      <p:pic>
        <p:nvPicPr>
          <p:cNvPr id="3" name="그림 2"/>
          <p:cNvPicPr>
            <a:picLocks noChangeAspect="1"/>
          </p:cNvPicPr>
          <p:nvPr/>
        </p:nvPicPr>
        <p:blipFill>
          <a:blip r:embed="rId6"/>
          <a:stretch>
            <a:fillRect/>
          </a:stretch>
        </p:blipFill>
        <p:spPr>
          <a:xfrm>
            <a:off x="264530" y="5250581"/>
            <a:ext cx="5760000" cy="870529"/>
          </a:xfrm>
          <a:prstGeom prst="rect">
            <a:avLst/>
          </a:prstGeom>
        </p:spPr>
      </p:pic>
    </p:spTree>
    <p:extLst>
      <p:ext uri="{BB962C8B-B14F-4D97-AF65-F5344CB8AC3E}">
        <p14:creationId xmlns:p14="http://schemas.microsoft.com/office/powerpoint/2010/main" val="233569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b="1" dirty="0">
                <a:latin typeface="Times New Roman" panose="02020603050405020304" pitchFamily="18" charset="0"/>
              </a:rPr>
              <a:t> </a:t>
            </a:r>
            <a:r>
              <a:rPr lang="en-US" altLang="ko-KR" b="1" dirty="0" smtClean="0">
                <a:latin typeface="Times New Roman" panose="02020603050405020304" pitchFamily="18" charset="0"/>
              </a:rPr>
              <a:t>Mini Batch</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The reason why we used mini batch at deep learning is related about memory and training efficiency.</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If we update the model parameter for every single data, because of lack of generality there is risk of falling into wrong local minima.</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If we update the model parameter only after calculate loss of all data, it required bigger memory than data size. Also, it will take a long time to complete the training due to satisfied minimum iterations of training.</a:t>
            </a:r>
          </a:p>
          <a:p>
            <a:pPr lvl="1">
              <a:lnSpc>
                <a:spcPct val="100000"/>
              </a:lnSpc>
              <a:spcBef>
                <a:spcPts val="1200"/>
              </a:spcBef>
              <a:buFont typeface="Wingdings" panose="05000000000000000000" pitchFamily="2" charset="2"/>
              <a:buChar char="§"/>
            </a:pPr>
            <a:r>
              <a:rPr lang="en-US" altLang="ko-KR" sz="1400" dirty="0">
                <a:latin typeface="Times New Roman" panose="02020603050405020304" pitchFamily="18" charset="0"/>
              </a:rPr>
              <a:t>By mini batch we can trade of memory size and training time with data generality.</a:t>
            </a: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smtClean="0">
                <a:latin typeface="Times New Roman" panose="02020603050405020304" pitchFamily="18" charset="0"/>
              </a:rPr>
              <a:t>Trainer</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8</a:t>
            </a:fld>
            <a:r>
              <a:rPr lang="en-US" altLang="ko-KR" dirty="0"/>
              <a:t>/37</a:t>
            </a:r>
            <a:endParaRPr lang="ko-KR" altLang="en-US" dirty="0"/>
          </a:p>
        </p:txBody>
      </p:sp>
      <p:pic>
        <p:nvPicPr>
          <p:cNvPr id="3" name="그림 2"/>
          <p:cNvPicPr>
            <a:picLocks noChangeAspect="1"/>
          </p:cNvPicPr>
          <p:nvPr/>
        </p:nvPicPr>
        <p:blipFill>
          <a:blip r:embed="rId3"/>
          <a:stretch>
            <a:fillRect/>
          </a:stretch>
        </p:blipFill>
        <p:spPr>
          <a:xfrm>
            <a:off x="6356869" y="2112217"/>
            <a:ext cx="5524500" cy="2857500"/>
          </a:xfrm>
          <a:prstGeom prst="rect">
            <a:avLst/>
          </a:prstGeom>
        </p:spPr>
      </p:pic>
      <p:sp>
        <p:nvSpPr>
          <p:cNvPr id="5" name="직사각형 4"/>
          <p:cNvSpPr/>
          <p:nvPr/>
        </p:nvSpPr>
        <p:spPr>
          <a:xfrm>
            <a:off x="6356869" y="4969717"/>
            <a:ext cx="1967205" cy="369332"/>
          </a:xfrm>
          <a:prstGeom prst="rect">
            <a:avLst/>
          </a:prstGeom>
        </p:spPr>
        <p:txBody>
          <a:bodyPr wrap="none">
            <a:spAutoFit/>
          </a:bodyPr>
          <a:lstStyle/>
          <a:p>
            <a:r>
              <a:rPr lang="en-US" altLang="ko-KR" sz="900" dirty="0" smtClean="0"/>
              <a:t>Batch Size </a:t>
            </a:r>
            <a:r>
              <a:rPr lang="ko-KR" altLang="en-US" sz="900" dirty="0" smtClean="0"/>
              <a:t>별 학습 양상</a:t>
            </a:r>
            <a:endParaRPr lang="en-US" altLang="ko-KR" sz="900" dirty="0" smtClean="0"/>
          </a:p>
          <a:p>
            <a:r>
              <a:rPr lang="ko-KR" altLang="en-US" sz="900" dirty="0" smtClean="0"/>
              <a:t>https</a:t>
            </a:r>
            <a:r>
              <a:rPr lang="ko-KR" altLang="en-US" sz="900" dirty="0"/>
              <a:t>://www.kakaobrain.com/blog/113</a:t>
            </a:r>
          </a:p>
        </p:txBody>
      </p:sp>
    </p:spTree>
    <p:extLst>
      <p:ext uri="{BB962C8B-B14F-4D97-AF65-F5344CB8AC3E}">
        <p14:creationId xmlns:p14="http://schemas.microsoft.com/office/powerpoint/2010/main" val="1179779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11">
            <a:extLst>
              <a:ext uri="{FF2B5EF4-FFF2-40B4-BE49-F238E27FC236}">
                <a16:creationId xmlns:a16="http://schemas.microsoft.com/office/drawing/2014/main" id="{2CC55B63-BF29-4477-8B35-90D403B7B5A0}"/>
              </a:ext>
            </a:extLst>
          </p:cNvPr>
          <p:cNvSpPr>
            <a:spLocks noGrp="1"/>
          </p:cNvSpPr>
          <p:nvPr>
            <p:ph idx="1"/>
          </p:nvPr>
        </p:nvSpPr>
        <p:spPr>
          <a:xfrm>
            <a:off x="179283" y="949449"/>
            <a:ext cx="5740750" cy="5606925"/>
          </a:xfrm>
        </p:spPr>
        <p:txBody>
          <a:bodyPr>
            <a:normAutofit/>
          </a:bodyPr>
          <a:lstStyle/>
          <a:p>
            <a:pPr>
              <a:lnSpc>
                <a:spcPct val="100000"/>
              </a:lnSpc>
              <a:spcBef>
                <a:spcPts val="1200"/>
              </a:spcBef>
              <a:buFont typeface="Wingdings" panose="05000000000000000000" pitchFamily="2" charset="2"/>
              <a:buChar char="v"/>
            </a:pPr>
            <a:r>
              <a:rPr lang="en-US" altLang="ko-KR" dirty="0">
                <a:latin typeface="Times New Roman" panose="02020603050405020304" pitchFamily="18" charset="0"/>
              </a:rPr>
              <a:t> </a:t>
            </a:r>
            <a:r>
              <a:rPr lang="en-US" altLang="ko-KR" b="1" dirty="0" smtClean="0">
                <a:latin typeface="Times New Roman" panose="02020603050405020304" pitchFamily="18" charset="0"/>
              </a:rPr>
              <a:t>Batch size and Learning Rate</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Model : ImageNet </a:t>
            </a:r>
            <a:r>
              <a:rPr lang="en-US" altLang="ko-KR" sz="1400" dirty="0" err="1" smtClean="0">
                <a:latin typeface="Times New Roman" panose="02020603050405020304" pitchFamily="18" charset="0"/>
              </a:rPr>
              <a:t>pretrained</a:t>
            </a:r>
            <a:r>
              <a:rPr lang="en-US" altLang="ko-KR" sz="1400" dirty="0" smtClean="0">
                <a:latin typeface="Times New Roman" panose="02020603050405020304" pitchFamily="18" charset="0"/>
              </a:rPr>
              <a:t> VGG16</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Dataset </a:t>
            </a:r>
            <a:r>
              <a:rPr lang="en-US" altLang="ko-KR" sz="1400" dirty="0">
                <a:latin typeface="Times New Roman" panose="02020603050405020304" pitchFamily="18" charset="0"/>
              </a:rPr>
              <a:t>: </a:t>
            </a:r>
            <a:r>
              <a:rPr lang="en-US" altLang="ko-KR" sz="1400" dirty="0" err="1" smtClean="0">
                <a:latin typeface="Times New Roman" panose="02020603050405020304" pitchFamily="18" charset="0"/>
              </a:rPr>
              <a:t>PatchCamelyon</a:t>
            </a:r>
            <a:r>
              <a:rPr lang="en-US" altLang="ko-KR" sz="1400" dirty="0">
                <a:latin typeface="Times New Roman" panose="02020603050405020304" pitchFamily="18" charset="0"/>
              </a:rPr>
              <a:t> </a:t>
            </a:r>
            <a:r>
              <a:rPr lang="en-US" altLang="ko-KR" sz="1400" dirty="0" smtClean="0">
                <a:latin typeface="Times New Roman" panose="02020603050405020304" pitchFamily="18" charset="0"/>
              </a:rPr>
              <a:t>(Binary)</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Fine tuning : O</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Result (ADAM / SGD).</a:t>
            </a:r>
          </a:p>
          <a:p>
            <a:pPr lvl="2">
              <a:lnSpc>
                <a:spcPct val="100000"/>
              </a:lnSpc>
              <a:spcBef>
                <a:spcPts val="1200"/>
              </a:spcBef>
              <a:buFont typeface="Wingdings" panose="05000000000000000000" pitchFamily="2" charset="2"/>
              <a:buChar char="§"/>
            </a:pPr>
            <a:r>
              <a:rPr lang="en-US" altLang="ko-KR" sz="1200" dirty="0" smtClean="0">
                <a:latin typeface="Times New Roman" panose="02020603050405020304" pitchFamily="18" charset="0"/>
              </a:rPr>
              <a:t>Small Batch Size + Small Learning Rate : 0.9677 / 0.9555</a:t>
            </a:r>
          </a:p>
          <a:p>
            <a:pPr lvl="2">
              <a:lnSpc>
                <a:spcPct val="100000"/>
              </a:lnSpc>
              <a:spcBef>
                <a:spcPts val="1200"/>
              </a:spcBef>
              <a:buFont typeface="Wingdings" panose="05000000000000000000" pitchFamily="2" charset="2"/>
              <a:buChar char="§"/>
            </a:pPr>
            <a:r>
              <a:rPr lang="en-US" altLang="ko-KR" sz="1200" dirty="0" smtClean="0">
                <a:latin typeface="Times New Roman" panose="02020603050405020304" pitchFamily="18" charset="0"/>
              </a:rPr>
              <a:t>Small Batch Size + Big Learning Rate : 0.9144 / 0.9461</a:t>
            </a:r>
          </a:p>
          <a:p>
            <a:pPr lvl="2">
              <a:lnSpc>
                <a:spcPct val="100000"/>
              </a:lnSpc>
              <a:spcBef>
                <a:spcPts val="1200"/>
              </a:spcBef>
              <a:buFont typeface="Wingdings" panose="05000000000000000000" pitchFamily="2" charset="2"/>
              <a:buChar char="§"/>
            </a:pPr>
            <a:r>
              <a:rPr lang="en-US" altLang="ko-KR" sz="1200" dirty="0" smtClean="0">
                <a:latin typeface="Times New Roman" panose="02020603050405020304" pitchFamily="18" charset="0"/>
              </a:rPr>
              <a:t>Big Batch Size + Small Learning Rate : 0.9585 / 0.9077</a:t>
            </a:r>
          </a:p>
          <a:p>
            <a:pPr lvl="2">
              <a:lnSpc>
                <a:spcPct val="100000"/>
              </a:lnSpc>
              <a:spcBef>
                <a:spcPts val="1200"/>
              </a:spcBef>
              <a:buFont typeface="Wingdings" panose="05000000000000000000" pitchFamily="2" charset="2"/>
              <a:buChar char="§"/>
            </a:pPr>
            <a:r>
              <a:rPr lang="en-US" altLang="ko-KR" sz="1200" dirty="0" smtClean="0">
                <a:latin typeface="Times New Roman" panose="02020603050405020304" pitchFamily="18" charset="0"/>
              </a:rPr>
              <a:t>Big Batch Size + Big Learning Rate : 0.9652 / 0.9579</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If batch size is small, be learning rate small</a:t>
            </a:r>
          </a:p>
          <a:p>
            <a:pPr lvl="1">
              <a:lnSpc>
                <a:spcPct val="100000"/>
              </a:lnSpc>
              <a:spcBef>
                <a:spcPts val="1200"/>
              </a:spcBef>
              <a:buFont typeface="Wingdings" panose="05000000000000000000" pitchFamily="2" charset="2"/>
              <a:buChar char="§"/>
            </a:pPr>
            <a:r>
              <a:rPr lang="en-US" altLang="ko-KR" sz="1400" dirty="0" smtClean="0">
                <a:latin typeface="Times New Roman" panose="02020603050405020304" pitchFamily="18" charset="0"/>
              </a:rPr>
              <a:t>If batch size is big, be learning rate big </a:t>
            </a:r>
            <a:endParaRPr lang="en-US" altLang="ko-KR" sz="1400" dirty="0">
              <a:latin typeface="Times New Roman" panose="02020603050405020304" pitchFamily="18" charset="0"/>
            </a:endParaRPr>
          </a:p>
        </p:txBody>
      </p:sp>
      <p:sp>
        <p:nvSpPr>
          <p:cNvPr id="2" name="제목 1"/>
          <p:cNvSpPr>
            <a:spLocks noGrp="1"/>
          </p:cNvSpPr>
          <p:nvPr>
            <p:ph type="title"/>
          </p:nvPr>
        </p:nvSpPr>
        <p:spPr>
          <a:xfrm>
            <a:off x="179283" y="129132"/>
            <a:ext cx="11833435" cy="718018"/>
          </a:xfrm>
        </p:spPr>
        <p:txBody>
          <a:bodyPr>
            <a:normAutofit/>
          </a:bodyPr>
          <a:lstStyle/>
          <a:p>
            <a:r>
              <a:rPr lang="en-US" altLang="ko-KR" sz="3600" b="1" dirty="0" smtClean="0">
                <a:latin typeface="Times New Roman" panose="02020603050405020304" pitchFamily="18" charset="0"/>
              </a:rPr>
              <a:t>Trainer</a:t>
            </a:r>
            <a:endParaRPr lang="en-US" altLang="ko-KR" sz="3600" b="1" dirty="0">
              <a:latin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pPr algn="l"/>
            <a:r>
              <a:rPr lang="en-US" altLang="ko-KR" i="1" dirty="0"/>
              <a:t>August 20th, 2022</a:t>
            </a:r>
            <a:r>
              <a:rPr lang="en-US" altLang="ko-KR" dirty="0"/>
              <a:t>    |    </a:t>
            </a:r>
            <a:fld id="{14A20385-A2F7-4E83-91CB-CBD8CF8A7936}" type="slidenum">
              <a:rPr lang="ko-KR" altLang="en-US" smtClean="0"/>
              <a:pPr algn="l"/>
              <a:t>9</a:t>
            </a:fld>
            <a:r>
              <a:rPr lang="en-US" altLang="ko-KR" dirty="0"/>
              <a:t>/37</a:t>
            </a:r>
            <a:endParaRPr lang="ko-KR" altLang="en-US" dirty="0"/>
          </a:p>
        </p:txBody>
      </p:sp>
      <p:pic>
        <p:nvPicPr>
          <p:cNvPr id="6" name="그림 5"/>
          <p:cNvPicPr>
            <a:picLocks noChangeAspect="1"/>
          </p:cNvPicPr>
          <p:nvPr/>
        </p:nvPicPr>
        <p:blipFill>
          <a:blip r:embed="rId3"/>
          <a:stretch>
            <a:fillRect/>
          </a:stretch>
        </p:blipFill>
        <p:spPr>
          <a:xfrm>
            <a:off x="6096000" y="3508310"/>
            <a:ext cx="5725547" cy="2386903"/>
          </a:xfrm>
          <a:prstGeom prst="rect">
            <a:avLst/>
          </a:prstGeom>
        </p:spPr>
      </p:pic>
      <p:pic>
        <p:nvPicPr>
          <p:cNvPr id="7" name="그림 6"/>
          <p:cNvPicPr>
            <a:picLocks noChangeAspect="1"/>
          </p:cNvPicPr>
          <p:nvPr/>
        </p:nvPicPr>
        <p:blipFill>
          <a:blip r:embed="rId4"/>
          <a:stretch>
            <a:fillRect/>
          </a:stretch>
        </p:blipFill>
        <p:spPr>
          <a:xfrm>
            <a:off x="6096000" y="1231640"/>
            <a:ext cx="5725547" cy="2359346"/>
          </a:xfrm>
          <a:prstGeom prst="rect">
            <a:avLst/>
          </a:prstGeom>
        </p:spPr>
      </p:pic>
      <p:sp>
        <p:nvSpPr>
          <p:cNvPr id="8" name="직사각형 7"/>
          <p:cNvSpPr/>
          <p:nvPr/>
        </p:nvSpPr>
        <p:spPr>
          <a:xfrm>
            <a:off x="6096000" y="5875728"/>
            <a:ext cx="6096000" cy="230832"/>
          </a:xfrm>
          <a:prstGeom prst="rect">
            <a:avLst/>
          </a:prstGeom>
        </p:spPr>
        <p:txBody>
          <a:bodyPr>
            <a:spAutoFit/>
          </a:bodyPr>
          <a:lstStyle/>
          <a:p>
            <a:r>
              <a:rPr lang="en-US" altLang="ko-KR" sz="900" dirty="0">
                <a:solidFill>
                  <a:srgbClr val="3372DC"/>
                </a:solidFill>
                <a:latin typeface="AppleSDGothicNeo"/>
                <a:hlinkClick r:id="rId5"/>
              </a:rPr>
              <a:t>www.sciencedirect.com/science/article/pii/S2405959519303455#fig2</a:t>
            </a:r>
            <a:endParaRPr lang="ko-KR" altLang="en-US" sz="900" dirty="0"/>
          </a:p>
        </p:txBody>
      </p:sp>
      <p:sp>
        <p:nvSpPr>
          <p:cNvPr id="9" name="직사각형 8"/>
          <p:cNvSpPr/>
          <p:nvPr/>
        </p:nvSpPr>
        <p:spPr>
          <a:xfrm>
            <a:off x="6096000" y="6106560"/>
            <a:ext cx="1813317" cy="230832"/>
          </a:xfrm>
          <a:prstGeom prst="rect">
            <a:avLst/>
          </a:prstGeom>
        </p:spPr>
        <p:txBody>
          <a:bodyPr wrap="none">
            <a:spAutoFit/>
          </a:bodyPr>
          <a:lstStyle/>
          <a:p>
            <a:r>
              <a:rPr lang="ko-KR" altLang="en-US" sz="900" dirty="0"/>
              <a:t>https://inhovation97.tistory.com/32</a:t>
            </a:r>
          </a:p>
        </p:txBody>
      </p:sp>
    </p:spTree>
    <p:extLst>
      <p:ext uri="{BB962C8B-B14F-4D97-AF65-F5344CB8AC3E}">
        <p14:creationId xmlns:p14="http://schemas.microsoft.com/office/powerpoint/2010/main" val="1417608811"/>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Times New Roman"/>
        <a:ea typeface="문체부 돋음체"/>
        <a:cs typeface=""/>
      </a:majorFont>
      <a:minorFont>
        <a:latin typeface="Times New Roman"/>
        <a:ea typeface="문체부 돋음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10168</TotalTime>
  <Words>1819</Words>
  <Application>Microsoft Office PowerPoint</Application>
  <PresentationFormat>와이드스크린</PresentationFormat>
  <Paragraphs>260</Paragraphs>
  <Slides>29</Slides>
  <Notes>29</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29</vt:i4>
      </vt:variant>
    </vt:vector>
  </HeadingPairs>
  <TitlesOfParts>
    <vt:vector size="40" baseType="lpstr">
      <vt:lpstr>AppleSDGothicNeo</vt:lpstr>
      <vt:lpstr>굴림</vt:lpstr>
      <vt:lpstr>맑은 고딕</vt:lpstr>
      <vt:lpstr>문체부 돋음체</vt:lpstr>
      <vt:lpstr>한컴바탕</vt:lpstr>
      <vt:lpstr>Arial</vt:lpstr>
      <vt:lpstr>Calibri</vt:lpstr>
      <vt:lpstr>Cambria Math</vt:lpstr>
      <vt:lpstr>Times New Roman</vt:lpstr>
      <vt:lpstr>Wingdings</vt:lpstr>
      <vt:lpstr>1_Office 테마</vt:lpstr>
      <vt:lpstr>제 8회 인공지능 및 로보틱스 여름학교 AI &amp; Robotics Summer School 2023 딥러닝 실습 1 - Classification</vt:lpstr>
      <vt:lpstr> Contents</vt:lpstr>
      <vt:lpstr>Overview</vt:lpstr>
      <vt:lpstr>Trainer</vt:lpstr>
      <vt:lpstr>Trainer</vt:lpstr>
      <vt:lpstr>Trainer</vt:lpstr>
      <vt:lpstr>Trainer</vt:lpstr>
      <vt:lpstr>Trainer</vt:lpstr>
      <vt:lpstr>Trainer</vt:lpstr>
      <vt:lpstr>Loader</vt:lpstr>
      <vt:lpstr>Loader</vt:lpstr>
      <vt:lpstr>Loader</vt:lpstr>
      <vt:lpstr>Loader</vt:lpstr>
      <vt:lpstr>Loader</vt:lpstr>
      <vt:lpstr>Loader</vt:lpstr>
      <vt:lpstr>Train &amp; Evaluation</vt:lpstr>
      <vt:lpstr>Train &amp; Evaluation</vt:lpstr>
      <vt:lpstr>Train &amp; Evaluation</vt:lpstr>
      <vt:lpstr>Train &amp; Evaluation</vt:lpstr>
      <vt:lpstr>Train &amp; Evaluation</vt:lpstr>
      <vt:lpstr>Train &amp; Evaluation</vt:lpstr>
      <vt:lpstr>Train &amp; Evaluation</vt:lpstr>
      <vt:lpstr>Train &amp; Evaluation</vt:lpstr>
      <vt:lpstr>Train &amp; Evaluation</vt:lpstr>
      <vt:lpstr>Train &amp; Evaluation</vt:lpstr>
      <vt:lpstr>Train &amp; Evaluation</vt:lpstr>
      <vt:lpstr>Train &amp; Evaluation</vt:lpstr>
      <vt:lpstr>PowerPoint 프레젠테이션</vt:lpstr>
      <vt:lpstr>0.0 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노상준</dc:creator>
  <cp:lastModifiedBy>USER</cp:lastModifiedBy>
  <cp:revision>1959</cp:revision>
  <cp:lastPrinted>2022-06-17T01:57:55Z</cp:lastPrinted>
  <dcterms:created xsi:type="dcterms:W3CDTF">2022-05-23T05:58:51Z</dcterms:created>
  <dcterms:modified xsi:type="dcterms:W3CDTF">2023-05-26T04:01:57Z</dcterms:modified>
</cp:coreProperties>
</file>